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58" r:id="rId4"/>
    <p:sldId id="259" r:id="rId5"/>
    <p:sldId id="263" r:id="rId6"/>
    <p:sldId id="260" r:id="rId7"/>
    <p:sldId id="261" r:id="rId8"/>
    <p:sldId id="262" r:id="rId9"/>
    <p:sldId id="271" r:id="rId10"/>
    <p:sldId id="266" r:id="rId11"/>
    <p:sldId id="269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A"/>
    <a:srgbClr val="0000FF"/>
    <a:srgbClr val="FF00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>
      <p:cViewPr>
        <p:scale>
          <a:sx n="63" d="100"/>
          <a:sy n="63" d="100"/>
        </p:scale>
        <p:origin x="-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"/>
    </p:cViewPr>
  </p:sorterViewPr>
  <p:notesViewPr>
    <p:cSldViewPr>
      <p:cViewPr varScale="1">
        <p:scale>
          <a:sx n="79" d="100"/>
          <a:sy n="79" d="100"/>
        </p:scale>
        <p:origin x="-21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3A283F-DA04-4CF3-8163-3D65299B2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2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358775"/>
            <a:ext cx="8421688" cy="1800225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536825"/>
            <a:ext cx="8421688" cy="3959225"/>
          </a:xfrm>
        </p:spPr>
        <p:txBody>
          <a:bodyPr lIns="0" tIns="0" rIns="0" bIns="0" anchor="b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436" y="6143625"/>
            <a:ext cx="1042141" cy="719138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9675" y="61436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100400" y="1260000"/>
            <a:ext cx="4680000" cy="4680000"/>
          </a:xfrm>
        </p:spPr>
        <p:txBody>
          <a:bodyPr lIns="0" tIns="0" rIns="0" bIns="0" anchor="ctr" anchorCtr="0"/>
          <a:lstStyle>
            <a:lvl1pPr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C8F95F-629F-4540-898A-035BA9276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0400" y="358775"/>
            <a:ext cx="900000" cy="613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4" y="358775"/>
            <a:ext cx="7520400" cy="613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DE4615-AF9B-48E5-9EBF-7BF6FC376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62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60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62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62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2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2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escripti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158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292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8421688" cy="900000"/>
          </a:xfrm>
        </p:spPr>
        <p:txBody>
          <a:bodyPr tIns="0" bIns="0"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1688" cy="523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229F5ED-77DA-4323-B2C6-F50765BF4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escri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84204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292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48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2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Descripti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2000" y="34308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158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292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62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2292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Descri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62000" y="3970800"/>
            <a:ext cx="41220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2000" y="6141600"/>
            <a:ext cx="41220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292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48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53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4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3229200" y="12600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600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48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29200" y="3970800"/>
            <a:ext cx="2689200" cy="217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2292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094800" y="34308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7158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292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6141600"/>
            <a:ext cx="2689200" cy="360000"/>
          </a:xfrm>
        </p:spPr>
        <p:txBody>
          <a:bodyPr anchor="ctr" anchorCtr="0"/>
          <a:lstStyle>
            <a:lvl1pPr algn="ctr">
              <a:buFontTx/>
              <a:buNone/>
              <a:defRPr sz="1200"/>
            </a:lvl1pPr>
            <a:lvl2pPr algn="ctr">
              <a:buFontTx/>
              <a:buNone/>
              <a:defRPr sz="1200"/>
            </a:lvl2pPr>
            <a:lvl3pPr algn="ctr">
              <a:buFontTx/>
              <a:buNone/>
              <a:defRPr sz="1200"/>
            </a:lvl3pPr>
            <a:lvl4pPr algn="ctr">
              <a:buFontTx/>
              <a:buNone/>
              <a:defRPr sz="1200"/>
            </a:lvl4pPr>
            <a:lvl5pPr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360000"/>
            <a:ext cx="8424000" cy="61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 lIns="0" tIns="0" rIns="0" bIns="0" anchor="ctr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698000"/>
            <a:ext cx="8420400" cy="1800000"/>
          </a:xfrm>
        </p:spPr>
        <p:txBody>
          <a:bodyPr anchor="t"/>
          <a:lstStyle>
            <a:lvl1pPr algn="l">
              <a:defRPr sz="36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538000"/>
            <a:ext cx="8420400" cy="1800000"/>
          </a:xfrm>
        </p:spPr>
        <p:txBody>
          <a:bodyPr lIns="0" tIns="0" rIns="0" bIns="0"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436" y="6143625"/>
            <a:ext cx="1042141" cy="719138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9675" y="61436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0000"/>
            <a:ext cx="4122000" cy="52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966E9-5D34-4E39-BB7C-1A4859684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4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6138000"/>
            <a:ext cx="4122000" cy="360000"/>
          </a:xfrm>
        </p:spPr>
        <p:txBody>
          <a:bodyPr anchor="ctr" anchorCtr="0"/>
          <a:lstStyle>
            <a:lvl1pPr marL="0" indent="0" algn="ctr"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1260000"/>
            <a:ext cx="4122000" cy="487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000" y="6138000"/>
            <a:ext cx="4122000" cy="360000"/>
          </a:xfrm>
        </p:spPr>
        <p:txBody>
          <a:bodyPr anchor="ctr" anchorCtr="0"/>
          <a:lstStyle>
            <a:lvl1pPr marL="0" indent="0" algn="ctr">
              <a:buNone/>
              <a:defRPr lang="en-US" sz="120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000" y="1260000"/>
            <a:ext cx="4122000" cy="487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187D5F-251D-4442-8F5F-DA52B86B1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788420-AE1F-4DA9-A32E-9601A2E98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122C1-BEA9-4A2C-A824-9B11D73B7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2689200" cy="900000"/>
          </a:xfrm>
        </p:spPr>
        <p:txBody>
          <a:bodyPr anchor="t" anchorCtr="0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200" y="359999"/>
            <a:ext cx="5551200" cy="613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1260000"/>
            <a:ext cx="2689200" cy="5238000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65912C-7D12-4926-9C33-9391D78A7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878000"/>
            <a:ext cx="8420400" cy="900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00" y="360000"/>
            <a:ext cx="8420400" cy="4518000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5958000"/>
            <a:ext cx="8420400" cy="540000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BB00F2-31A7-4787-857D-FDD7A7221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842168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60000"/>
            <a:ext cx="8421688" cy="52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13886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8585A"/>
                </a:solidFill>
                <a:latin typeface="+mn-lt"/>
              </a:defRPr>
            </a:lvl1pPr>
          </a:lstStyle>
          <a:p>
            <a:fld id="{E99565C2-ABCC-44D5-8C23-F5AEC5E61B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4000" y="61380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4" r:id="rId14"/>
    <p:sldLayoutId id="2147483666" r:id="rId15"/>
    <p:sldLayoutId id="2147483673" r:id="rId16"/>
    <p:sldLayoutId id="2147483671" r:id="rId17"/>
    <p:sldLayoutId id="2147483678" r:id="rId18"/>
    <p:sldLayoutId id="2147483672" r:id="rId19"/>
    <p:sldLayoutId id="2147483679" r:id="rId20"/>
    <p:sldLayoutId id="2147483674" r:id="rId21"/>
    <p:sldLayoutId id="2147483676" r:id="rId22"/>
    <p:sldLayoutId id="2147483675" r:id="rId23"/>
    <p:sldLayoutId id="2147483677" r:id="rId24"/>
    <p:sldLayoutId id="2147483669" r:id="rId25"/>
    <p:sldLayoutId id="2147483670" r:id="rId26"/>
    <p:sldLayoutId id="2147483668" r:id="rId27"/>
    <p:sldLayoutId id="2147483667" r:id="rId2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6.in.tum.de/Main/TeachingWs2014LCCognitiveRobotic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Praktikum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Cognitive Robots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Dr. Claus Lenz</a:t>
            </a:r>
          </a:p>
          <a:p>
            <a:pPr lvl="0"/>
            <a:endParaRPr lang="en-US" sz="1800" dirty="0" smtClean="0">
              <a:solidFill>
                <a:srgbClr val="000000"/>
              </a:solidFill>
            </a:endParaRP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Robotics and Embedded Systems</a:t>
            </a: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Department of Informatics</a:t>
            </a:r>
          </a:p>
          <a:p>
            <a:pPr lvl="0"/>
            <a:r>
              <a:rPr lang="en-US" sz="1800" dirty="0" err="1" smtClean="0">
                <a:solidFill>
                  <a:srgbClr val="9C9D9F"/>
                </a:solidFill>
              </a:rPr>
              <a:t>Technische</a:t>
            </a:r>
            <a:r>
              <a:rPr lang="en-US" sz="1800" dirty="0" smtClean="0">
                <a:solidFill>
                  <a:srgbClr val="9C9D9F"/>
                </a:solidFill>
              </a:rPr>
              <a:t> </a:t>
            </a:r>
            <a:r>
              <a:rPr lang="en-US" sz="1800" dirty="0" err="1" smtClean="0">
                <a:solidFill>
                  <a:srgbClr val="9C9D9F"/>
                </a:solidFill>
              </a:rPr>
              <a:t>Universität</a:t>
            </a:r>
            <a:r>
              <a:rPr lang="en-US" sz="1800" dirty="0" smtClean="0">
                <a:solidFill>
                  <a:srgbClr val="9C9D9F"/>
                </a:solidFill>
              </a:rPr>
              <a:t> </a:t>
            </a:r>
            <a:r>
              <a:rPr lang="en-US" sz="1800" dirty="0" err="1" smtClean="0">
                <a:solidFill>
                  <a:srgbClr val="9C9D9F"/>
                </a:solidFill>
              </a:rPr>
              <a:t>München</a:t>
            </a:r>
            <a:endParaRPr lang="en-US" sz="1800" dirty="0" smtClean="0">
              <a:solidFill>
                <a:srgbClr val="9C9D9F"/>
              </a:solidFill>
            </a:endParaRPr>
          </a:p>
          <a:p>
            <a:pPr lvl="0"/>
            <a:endParaRPr lang="en-US" sz="1800" dirty="0" smtClean="0">
              <a:solidFill>
                <a:srgbClr val="9C9D9F"/>
              </a:solidFill>
            </a:endParaRPr>
          </a:p>
          <a:p>
            <a:pPr lvl="0"/>
            <a:r>
              <a:rPr lang="en-US" sz="1800" dirty="0" smtClean="0">
                <a:solidFill>
                  <a:srgbClr val="9C9D9F"/>
                </a:solidFill>
                <a:hlinkClick r:id="rId2"/>
              </a:rPr>
              <a:t>http:</a:t>
            </a:r>
            <a:r>
              <a:rPr lang="en-US" sz="1800" dirty="0">
                <a:solidFill>
                  <a:srgbClr val="9C9D9F"/>
                </a:solidFill>
                <a:hlinkClick r:id="rId2"/>
              </a:rPr>
              <a:t>//www6.in.tum.de/Main/</a:t>
            </a:r>
            <a:r>
              <a:rPr lang="en-US" sz="1800" dirty="0" smtClean="0">
                <a:solidFill>
                  <a:srgbClr val="9C9D9F"/>
                </a:solidFill>
                <a:hlinkClick r:id="rId2"/>
              </a:rPr>
              <a:t>TeachingWs2014LCCognitiveRobotics</a:t>
            </a:r>
            <a:endParaRPr lang="en-US" sz="1800" dirty="0" smtClean="0">
              <a:solidFill>
                <a:srgbClr val="9C9D9F"/>
              </a:solidFill>
            </a:endParaRPr>
          </a:p>
          <a:p>
            <a:pPr lvl="0"/>
            <a:endParaRPr lang="en-US" sz="1800" dirty="0" smtClean="0">
              <a:solidFill>
                <a:srgbClr val="9C9D9F"/>
              </a:solidFill>
            </a:endParaRPr>
          </a:p>
          <a:p>
            <a:pPr lvl="0"/>
            <a:r>
              <a:rPr lang="en-US" sz="1800" dirty="0" smtClean="0">
                <a:solidFill>
                  <a:srgbClr val="9C9D9F"/>
                </a:solidFill>
              </a:rPr>
              <a:t>10.04.2014</a:t>
            </a:r>
            <a:endParaRPr lang="en-US" sz="1800" dirty="0">
              <a:solidFill>
                <a:srgbClr val="9C9D9F"/>
              </a:solidFill>
            </a:endParaRPr>
          </a:p>
        </p:txBody>
      </p:sp>
      <p:pic>
        <p:nvPicPr>
          <p:cNvPr id="4" name="Picture Placeholder 3" descr="IMG_0164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90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 Bot Tasks / Modules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Task 1 - Communication</a:t>
            </a:r>
          </a:p>
          <a:p>
            <a:pPr lvl="1"/>
            <a:r>
              <a:rPr lang="en-US" dirty="0" smtClean="0"/>
              <a:t>Positions of the objects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in world coordinates (coordinate transformation)</a:t>
            </a:r>
          </a:p>
          <a:p>
            <a:pPr lvl="1"/>
            <a:r>
              <a:rPr lang="en-US" dirty="0" smtClean="0">
                <a:sym typeface="Wingdings"/>
              </a:rPr>
              <a:t>Type of objects</a:t>
            </a:r>
          </a:p>
          <a:p>
            <a:pPr lvl="1"/>
            <a:r>
              <a:rPr lang="en-US" dirty="0" smtClean="0">
                <a:sym typeface="Wingdings"/>
              </a:rPr>
              <a:t>“World Model”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Collection of relevant information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update world model </a:t>
            </a:r>
          </a:p>
          <a:p>
            <a:r>
              <a:rPr lang="en-US" b="1" dirty="0" smtClean="0">
                <a:sym typeface="Wingdings"/>
              </a:rPr>
              <a:t>Task 2 – Sorting</a:t>
            </a:r>
          </a:p>
          <a:p>
            <a:pPr lvl="1"/>
            <a:r>
              <a:rPr lang="en-US" dirty="0" smtClean="0">
                <a:sym typeface="Wingdings"/>
              </a:rPr>
              <a:t>Sorting strategy</a:t>
            </a:r>
          </a:p>
          <a:p>
            <a:pPr lvl="1"/>
            <a:r>
              <a:rPr lang="en-US" dirty="0" err="1" smtClean="0">
                <a:sym typeface="Wingdings"/>
              </a:rPr>
              <a:t>Graps</a:t>
            </a:r>
            <a:r>
              <a:rPr lang="en-US" dirty="0" smtClean="0">
                <a:sym typeface="Wingdings"/>
              </a:rPr>
              <a:t> objects (based on strategy)</a:t>
            </a:r>
          </a:p>
          <a:p>
            <a:pPr lvl="1"/>
            <a:r>
              <a:rPr lang="en-US" dirty="0" smtClean="0">
                <a:sym typeface="Wingdings"/>
              </a:rPr>
              <a:t>Sort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Gripper Bot Tasks / </a:t>
            </a:r>
            <a:r>
              <a:rPr lang="en-US" dirty="0" smtClean="0"/>
              <a:t>Modules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Required</a:t>
            </a:r>
          </a:p>
          <a:p>
            <a:pPr lvl="1"/>
            <a:r>
              <a:rPr lang="en-US" dirty="0">
                <a:sym typeface="Wingdings"/>
              </a:rPr>
              <a:t>Know where to put objects</a:t>
            </a:r>
          </a:p>
          <a:p>
            <a:pPr lvl="1"/>
            <a:r>
              <a:rPr lang="en-US" dirty="0">
                <a:sym typeface="Wingdings"/>
              </a:rPr>
              <a:t>Decide the order of sorting / Strategy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 Order</a:t>
            </a:r>
          </a:p>
          <a:p>
            <a:pPr lvl="1"/>
            <a:r>
              <a:rPr lang="en-US" dirty="0">
                <a:sym typeface="Wingdings"/>
              </a:rPr>
              <a:t>Moving</a:t>
            </a:r>
          </a:p>
          <a:p>
            <a:pPr lvl="1"/>
            <a:r>
              <a:rPr lang="en-US" dirty="0">
                <a:sym typeface="Wingdings"/>
              </a:rPr>
              <a:t>Gripping (also change/ adapt design of gripper)</a:t>
            </a:r>
          </a:p>
          <a:p>
            <a:pPr lvl="1"/>
            <a:r>
              <a:rPr lang="en-US" dirty="0">
                <a:sym typeface="Wingdings"/>
              </a:rPr>
              <a:t>Calibration / Grasping strategy</a:t>
            </a:r>
          </a:p>
          <a:p>
            <a:pPr lvl="1"/>
            <a:r>
              <a:rPr lang="en-US" dirty="0">
                <a:sym typeface="Wingdings"/>
              </a:rPr>
              <a:t>Error handling / </a:t>
            </a:r>
            <a:r>
              <a:rPr lang="en-US" dirty="0" smtClean="0">
                <a:sym typeface="Wingdings"/>
              </a:rPr>
              <a:t>Recovery</a:t>
            </a:r>
          </a:p>
          <a:p>
            <a:r>
              <a:rPr lang="en-US" dirty="0" smtClean="0">
                <a:sym typeface="Wingdings"/>
              </a:rPr>
              <a:t>Team:</a:t>
            </a:r>
          </a:p>
          <a:p>
            <a:pPr lvl="1"/>
            <a:r>
              <a:rPr lang="en-US" dirty="0" smtClean="0">
                <a:sym typeface="Wingdings"/>
              </a:rPr>
              <a:t>Wang </a:t>
            </a:r>
            <a:r>
              <a:rPr lang="en-US" dirty="0" err="1" smtClean="0">
                <a:sym typeface="Wingdings"/>
              </a:rPr>
              <a:t>Ke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Fungja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Hui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same coordinate system for both robots</a:t>
            </a:r>
          </a:p>
          <a:p>
            <a:r>
              <a:rPr lang="en-US" sz="2000" dirty="0" smtClean="0"/>
              <a:t>Moving robots to specific positions</a:t>
            </a:r>
          </a:p>
          <a:p>
            <a:r>
              <a:rPr lang="en-US" sz="2000" dirty="0" smtClean="0"/>
              <a:t>Collisions between robots </a:t>
            </a:r>
            <a:br>
              <a:rPr lang="en-US" sz="2000" dirty="0" smtClean="0"/>
            </a:br>
            <a:r>
              <a:rPr lang="en-US" sz="2000" dirty="0" smtClean="0">
                <a:sym typeface="Wingdings"/>
              </a:rPr>
              <a:t> start with “good” timing; later parallel robot action might be possible with active collision avoidance</a:t>
            </a:r>
            <a:endParaRPr lang="en-US" sz="2000" dirty="0" smtClean="0"/>
          </a:p>
          <a:p>
            <a:r>
              <a:rPr lang="en-US" sz="2000" dirty="0" smtClean="0"/>
              <a:t>Timing </a:t>
            </a:r>
            <a:br>
              <a:rPr lang="en-US" sz="2000" dirty="0" smtClean="0"/>
            </a:br>
            <a:r>
              <a:rPr lang="en-US" sz="2000" dirty="0" smtClean="0">
                <a:sym typeface="Wingdings"/>
              </a:rPr>
              <a:t> Coordinating Module</a:t>
            </a:r>
          </a:p>
          <a:p>
            <a:r>
              <a:rPr lang="en-US" sz="2000" dirty="0" smtClean="0">
                <a:sym typeface="Wingdings"/>
              </a:rPr>
              <a:t>Interface to the whole system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 command line / GUI / Speech Recognition/ Visualization (?)</a:t>
            </a:r>
            <a:endParaRPr lang="en-US" sz="2000" dirty="0" smtClean="0"/>
          </a:p>
          <a:p>
            <a:r>
              <a:rPr lang="en-US" sz="2000" dirty="0" smtClean="0"/>
              <a:t>Task: Calibration of the robots in the world</a:t>
            </a:r>
          </a:p>
          <a:p>
            <a:r>
              <a:rPr lang="en-US" sz="2000" dirty="0" smtClean="0"/>
              <a:t>Define </a:t>
            </a:r>
            <a:r>
              <a:rPr lang="en-US" sz="2000" dirty="0"/>
              <a:t>the </a:t>
            </a:r>
            <a:r>
              <a:rPr lang="en-US" sz="2000" dirty="0" smtClean="0"/>
              <a:t>objects:</a:t>
            </a:r>
          </a:p>
          <a:p>
            <a:pPr lvl="1"/>
            <a:r>
              <a:rPr lang="en-US" sz="1800" dirty="0" smtClean="0"/>
              <a:t>Start with simple (easy to grasp and recognize) objects</a:t>
            </a:r>
          </a:p>
          <a:p>
            <a:pPr lvl="1"/>
            <a:r>
              <a:rPr lang="en-US" sz="1800" dirty="0" smtClean="0"/>
              <a:t>Different colors: RED; GREEN; BLUE;</a:t>
            </a:r>
          </a:p>
          <a:p>
            <a:pPr lvl="1"/>
            <a:r>
              <a:rPr lang="en-US" sz="1800" dirty="0" smtClean="0"/>
              <a:t>Different shapes: CUBE; CYLINDER; SPHERE; 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0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CamBot</a:t>
            </a:r>
            <a:r>
              <a:rPr lang="en-US" dirty="0" smtClean="0"/>
              <a:t> Tasks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Task 1 - </a:t>
            </a:r>
            <a:r>
              <a:rPr lang="en-US" b="1" dirty="0" err="1" smtClean="0"/>
              <a:t>Recogniton</a:t>
            </a:r>
            <a:r>
              <a:rPr lang="en-US" b="1" dirty="0" smtClean="0"/>
              <a:t> of objects</a:t>
            </a:r>
          </a:p>
          <a:p>
            <a:pPr lvl="1"/>
            <a:r>
              <a:rPr lang="en-US" dirty="0" smtClean="0"/>
              <a:t>“survey the workspace”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moving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search for dead spots</a:t>
            </a:r>
            <a:endParaRPr lang="en-US" dirty="0" smtClean="0"/>
          </a:p>
          <a:p>
            <a:pPr lvl="1"/>
            <a:r>
              <a:rPr lang="en-US" dirty="0" smtClean="0"/>
              <a:t>Type of objects (Classification)</a:t>
            </a:r>
          </a:p>
          <a:p>
            <a:pPr lvl="1"/>
            <a:r>
              <a:rPr lang="en-US" dirty="0" smtClean="0"/>
              <a:t>Position of objects (Pose estimation) </a:t>
            </a:r>
          </a:p>
          <a:p>
            <a:r>
              <a:rPr lang="en-US" b="1" dirty="0" smtClean="0"/>
              <a:t>Task 2 - Check if grasping worked</a:t>
            </a:r>
          </a:p>
          <a:p>
            <a:pPr lvl="1"/>
            <a:r>
              <a:rPr lang="en-US" dirty="0" smtClean="0"/>
              <a:t>Move to gripper and “look” if object is in hand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7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CamBot</a:t>
            </a:r>
            <a:r>
              <a:rPr lang="en-US" dirty="0"/>
              <a:t> Tasks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Required:</a:t>
            </a:r>
          </a:p>
          <a:p>
            <a:pPr lvl="1"/>
            <a:r>
              <a:rPr lang="en-US" dirty="0"/>
              <a:t>Camera stream</a:t>
            </a:r>
          </a:p>
          <a:p>
            <a:pPr lvl="1"/>
            <a:r>
              <a:rPr lang="en-US" dirty="0"/>
              <a:t>Coordinates </a:t>
            </a:r>
          </a:p>
          <a:p>
            <a:pPr lvl="1"/>
            <a:r>
              <a:rPr lang="en-US" dirty="0"/>
              <a:t>Calibration of camera &amp; camera to robot (hand-eye calibration)</a:t>
            </a:r>
          </a:p>
          <a:p>
            <a:pPr lvl="1"/>
            <a:r>
              <a:rPr lang="en-US" dirty="0"/>
              <a:t>Models of our objects</a:t>
            </a:r>
          </a:p>
          <a:p>
            <a:pPr lvl="1"/>
            <a:r>
              <a:rPr lang="en-US" dirty="0"/>
              <a:t>Algorithm to make the classification</a:t>
            </a:r>
          </a:p>
          <a:p>
            <a:pPr lvl="1"/>
            <a:r>
              <a:rPr lang="en-US" dirty="0"/>
              <a:t>Error handling / recovery</a:t>
            </a:r>
          </a:p>
          <a:p>
            <a:r>
              <a:rPr lang="en-US" dirty="0" smtClean="0"/>
              <a:t>Team: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9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</a:t>
            </a:r>
            <a:r>
              <a:rPr lang="en-US" dirty="0" smtClean="0"/>
              <a:t>following</a:t>
            </a:r>
          </a:p>
          <a:p>
            <a:r>
              <a:rPr lang="en-US" dirty="0" smtClean="0"/>
              <a:t>Separating / Sorting robot</a:t>
            </a:r>
          </a:p>
          <a:p>
            <a:r>
              <a:rPr lang="en-US" dirty="0"/>
              <a:t>Tattoo artist / writer </a:t>
            </a:r>
            <a:r>
              <a:rPr lang="en-US" dirty="0" smtClean="0"/>
              <a:t>robot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/>
              <a:t>Tetris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Object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object to </a:t>
            </a:r>
            <a:r>
              <a:rPr lang="en-US" dirty="0" err="1" smtClean="0"/>
              <a:t>Cambot</a:t>
            </a:r>
            <a:endParaRPr lang="en-US" dirty="0" smtClean="0"/>
          </a:p>
          <a:p>
            <a:r>
              <a:rPr lang="en-US" dirty="0" err="1" smtClean="0"/>
              <a:t>Cambot</a:t>
            </a:r>
            <a:r>
              <a:rPr lang="en-US" dirty="0" smtClean="0"/>
              <a:t> should follow object</a:t>
            </a:r>
          </a:p>
          <a:p>
            <a:r>
              <a:rPr lang="en-US" dirty="0" err="1" smtClean="0"/>
              <a:t>Gripperbot</a:t>
            </a:r>
            <a:r>
              <a:rPr lang="en-US" dirty="0" smtClean="0"/>
              <a:t> will also follow object based on </a:t>
            </a:r>
            <a:r>
              <a:rPr lang="en-US" dirty="0" err="1" smtClean="0"/>
              <a:t>Cambot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If reachable, </a:t>
            </a:r>
            <a:r>
              <a:rPr lang="en-US" dirty="0" err="1" smtClean="0"/>
              <a:t>Gripperbot</a:t>
            </a:r>
            <a:r>
              <a:rPr lang="en-US" dirty="0" smtClean="0"/>
              <a:t> will “bite” and fetch it</a:t>
            </a:r>
          </a:p>
          <a:p>
            <a:r>
              <a:rPr lang="en-US" dirty="0" err="1" smtClean="0"/>
              <a:t>Gripperbot</a:t>
            </a:r>
            <a:r>
              <a:rPr lang="en-US" dirty="0" smtClean="0"/>
              <a:t> puts it to a specific place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Separating </a:t>
            </a:r>
            <a:r>
              <a:rPr lang="en-US" dirty="0"/>
              <a:t>robot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hand with the camera analyzes the trash and categorizes the trash based on the perceived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 </a:t>
            </a:r>
            <a:r>
              <a:rPr lang="en-US" dirty="0"/>
              <a:t>the robot hand sorts the trash based on the </a:t>
            </a:r>
            <a:r>
              <a:rPr lang="en-US" dirty="0" smtClean="0"/>
              <a:t>categorization</a:t>
            </a:r>
          </a:p>
          <a:p>
            <a:r>
              <a:rPr lang="en-US" dirty="0" smtClean="0"/>
              <a:t>perhaps </a:t>
            </a:r>
            <a:r>
              <a:rPr lang="en-US" dirty="0"/>
              <a:t>build some sort of shelf for the trash (because of the robot hand limitations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Alternative</a:t>
            </a:r>
            <a:endParaRPr lang="en-US" dirty="0"/>
          </a:p>
          <a:p>
            <a:pPr lvl="1"/>
            <a:r>
              <a:rPr lang="en-US" dirty="0"/>
              <a:t>1. the camera search and identify the color and location of each object and also the location of the mechanical hand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2.  the camera send the location to the mechanical hand and the hand grasp corresponding objects and stack them up.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there are no sensors in the mechanical hand which can detect whether the hand grasp the object correctly, the camera will monitor the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 Sorter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workspace should have some blocks with numbers, colors, and letters, and a kind of shelf,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user indicates through a microphone or through gesture recognition how the blocks must be sorter, e.g. by color,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 hand must sort the blocks accordingly.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6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Tattoo artist / writer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Kinect</a:t>
            </a:r>
            <a:r>
              <a:rPr lang="en-US" dirty="0"/>
              <a:t> camera creates a 3D-model of the object (head, hand, leg, etc.)</a:t>
            </a:r>
          </a:p>
          <a:p>
            <a:r>
              <a:rPr lang="en-US" dirty="0" smtClean="0"/>
              <a:t>The </a:t>
            </a:r>
            <a:r>
              <a:rPr lang="en-US" dirty="0"/>
              <a:t>robot hand draws a tattoo on the surface with a marker </a:t>
            </a:r>
            <a:r>
              <a:rPr lang="en-US" dirty="0" smtClean="0"/>
              <a:t>pen</a:t>
            </a:r>
          </a:p>
          <a:p>
            <a:endParaRPr lang="en-US" dirty="0"/>
          </a:p>
          <a:p>
            <a:r>
              <a:rPr lang="en-US" dirty="0" smtClean="0"/>
              <a:t>Alternatives:</a:t>
            </a:r>
          </a:p>
          <a:p>
            <a:pPr lvl="1"/>
            <a:r>
              <a:rPr lang="en-US" dirty="0"/>
              <a:t>While a person writes, the eye has either to follow the movement of the writer, or to recognize the symbols, then the hand must write that symbols. </a:t>
            </a:r>
            <a:endParaRPr lang="en-US" dirty="0" smtClean="0"/>
          </a:p>
          <a:p>
            <a:pPr lvl="1"/>
            <a:r>
              <a:rPr lang="en-US" dirty="0"/>
              <a:t>The idea is that the eye recognizes the Mute-Sign Language symbols and the hand must achieves different tasks like open gripper, close gripper, carry object, sort objects, etc. </a:t>
            </a:r>
            <a:r>
              <a:rPr lang="en-US" dirty="0" smtClean="0"/>
              <a:t>or write down the words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Chess</a:t>
            </a:r>
          </a:p>
          <a:p>
            <a:r>
              <a:rPr lang="en-US" dirty="0"/>
              <a:t>order dice </a:t>
            </a:r>
            <a:endParaRPr lang="en-US" dirty="0" smtClean="0"/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the number on the top surface of the dice. The dice are lying at random places, and the grabber has to pick them and place them in a line, with the number on their top surface being </a:t>
            </a:r>
            <a:r>
              <a:rPr lang="en-US" dirty="0" smtClean="0"/>
              <a:t>ordered.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task could be complicated by giving verbal commands (e.g. ascending, descending, only dice with even or uneven number, etc.)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TIC TAC TOE:</a:t>
            </a:r>
          </a:p>
          <a:p>
            <a:pPr lvl="1"/>
            <a:r>
              <a:rPr lang="en-US" dirty="0" smtClean="0"/>
              <a:t>Field 3x3; </a:t>
            </a:r>
            <a:r>
              <a:rPr lang="en-US" dirty="0" err="1" smtClean="0"/>
              <a:t>cambot</a:t>
            </a:r>
            <a:r>
              <a:rPr lang="en-US" dirty="0" smtClean="0"/>
              <a:t> follows game, </a:t>
            </a:r>
            <a:r>
              <a:rPr lang="en-US" dirty="0" err="1" smtClean="0"/>
              <a:t>gripperbot</a:t>
            </a:r>
            <a:r>
              <a:rPr lang="en-US" dirty="0" smtClean="0"/>
              <a:t> has a pen</a:t>
            </a:r>
          </a:p>
          <a:p>
            <a:r>
              <a:rPr lang="en-US" dirty="0" smtClean="0"/>
              <a:t>4 wins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Tetris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an area next to the gripper-arm, </a:t>
            </a:r>
            <a:r>
              <a:rPr lang="en-US" dirty="0" err="1"/>
              <a:t>tetris</a:t>
            </a:r>
            <a:r>
              <a:rPr lang="en-US" dirty="0"/>
              <a:t>-objects are being placed by a human one-by-one.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robot grips each object and tries to put them on a plank in front of it.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camera is identifying the type of object and finds a place for it. </a:t>
            </a:r>
            <a:endParaRPr lang="en-US" dirty="0" smtClean="0"/>
          </a:p>
          <a:p>
            <a:r>
              <a:rPr lang="en-US" dirty="0" smtClean="0"/>
              <a:t>Alternatively </a:t>
            </a:r>
            <a:r>
              <a:rPr lang="en-US" dirty="0"/>
              <a:t>while the gripper holds the object, a user could give instructions with gestures to the camera on how to rotate the object, which would direct them to the gripper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(Note: gripper has no rotation </a:t>
            </a:r>
            <a:r>
              <a:rPr lang="en-US" dirty="0" smtClean="0">
                <a:sym typeface="Wingdings"/>
              </a:rPr>
              <a:t> I suggest to rotate the objects by the user, the system will find the optimal placement then)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F5ED-77DA-4323-B2C6-F50765BF44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013"/>
      </p:ext>
    </p:extLst>
  </p:cSld>
  <p:clrMapOvr>
    <a:masterClrMapping/>
  </p:clrMapOvr>
</p:sld>
</file>

<file path=ppt/theme/theme1.xml><?xml version="1.0" encoding="utf-8"?>
<a:theme xmlns:a="http://schemas.openxmlformats.org/drawingml/2006/main" name="knoll">
  <a:themeElements>
    <a:clrScheme name="knoll">
      <a:dk1>
        <a:srgbClr val="000000"/>
      </a:dk1>
      <a:lt1>
        <a:srgbClr val="FFFFFF"/>
      </a:lt1>
      <a:dk2>
        <a:srgbClr val="005EB8"/>
      </a:dk2>
      <a:lt2>
        <a:srgbClr val="004B87"/>
      </a:lt2>
      <a:accent1>
        <a:srgbClr val="FFB400"/>
      </a:accent1>
      <a:accent2>
        <a:srgbClr val="FF8000"/>
      </a:accent2>
      <a:accent3>
        <a:srgbClr val="E53418"/>
      </a:accent3>
      <a:accent4>
        <a:srgbClr val="CA213F"/>
      </a:accent4>
      <a:accent5>
        <a:srgbClr val="91AC6B"/>
      </a:accent5>
      <a:accent6>
        <a:srgbClr val="B5CA82"/>
      </a:accent6>
      <a:hlink>
        <a:srgbClr val="0099FF"/>
      </a:hlink>
      <a:folHlink>
        <a:srgbClr val="41B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B6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D7D3AA"/>
        </a:accent5>
        <a:accent6>
          <a:srgbClr val="CE671E"/>
        </a:accent6>
        <a:hlink>
          <a:srgbClr val="D9DAD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657</Words>
  <Application>Microsoft Macintosh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knoll</vt:lpstr>
      <vt:lpstr>-Praktikum- Cognitive Robots</vt:lpstr>
      <vt:lpstr>PowerPoint Presentation</vt:lpstr>
      <vt:lpstr>1) Object following</vt:lpstr>
      <vt:lpstr>2) Separating robot </vt:lpstr>
      <vt:lpstr>6) Sorter</vt:lpstr>
      <vt:lpstr>3) Tattoo artist / writer robot</vt:lpstr>
      <vt:lpstr>4) Games</vt:lpstr>
      <vt:lpstr>5) Tetris</vt:lpstr>
      <vt:lpstr>Chosen Application</vt:lpstr>
      <vt:lpstr>Gripper Bot Tasks / Modules I</vt:lpstr>
      <vt:lpstr>Gripper Bot Tasks / Modules II</vt:lpstr>
      <vt:lpstr>Common Things</vt:lpstr>
      <vt:lpstr>CamBot Tasks I</vt:lpstr>
      <vt:lpstr>CamBot Tasks II</vt:lpstr>
    </vt:vector>
  </TitlesOfParts>
  <Company>Technische Universität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in Initial Capitals</dc:title>
  <dc:creator/>
  <cp:lastModifiedBy>C</cp:lastModifiedBy>
  <cp:revision>57</cp:revision>
  <dcterms:created xsi:type="dcterms:W3CDTF">2011-02-23T18:43:56Z</dcterms:created>
  <dcterms:modified xsi:type="dcterms:W3CDTF">2014-05-08T15:45:23Z</dcterms:modified>
</cp:coreProperties>
</file>