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59" r:id="rId4"/>
    <p:sldId id="260" r:id="rId5"/>
    <p:sldId id="258" r:id="rId6"/>
    <p:sldId id="265" r:id="rId7"/>
    <p:sldId id="266" r:id="rId8"/>
    <p:sldId id="267" r:id="rId9"/>
    <p:sldId id="270" r:id="rId10"/>
    <p:sldId id="271" r:id="rId11"/>
    <p:sldId id="272" r:id="rId12"/>
    <p:sldId id="268" r:id="rId13"/>
    <p:sldId id="269" r:id="rId14"/>
    <p:sldId id="262" r:id="rId15"/>
    <p:sldId id="263" r:id="rId16"/>
    <p:sldId id="264" r:id="rId1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26" autoAdjust="0"/>
  </p:normalViewPr>
  <p:slideViewPr>
    <p:cSldViewPr>
      <p:cViewPr varScale="1">
        <p:scale>
          <a:sx n="109" d="100"/>
          <a:sy n="109" d="100"/>
        </p:scale>
        <p:origin x="-15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2242" y="-8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98EA0A8-A6B3-4B80-8E51-D2C1791A1B02}" type="datetimeFigureOut">
              <a:rPr lang="en-US" smtClean="0"/>
              <a:pPr/>
              <a:t>10/13/2014</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EC6E038-9667-45EB-B0BA-EE59CA06C00F}" type="slidenum">
              <a:rPr lang="en-US" smtClean="0"/>
              <a:pPr/>
              <a:t>‹#›</a:t>
            </a:fld>
            <a:endParaRPr lang="en-US"/>
          </a:p>
        </p:txBody>
      </p:sp>
    </p:spTree>
    <p:extLst>
      <p:ext uri="{BB962C8B-B14F-4D97-AF65-F5344CB8AC3E}">
        <p14:creationId xmlns:p14="http://schemas.microsoft.com/office/powerpoint/2010/main" val="240523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C6E038-9667-45EB-B0BA-EE59CA06C00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a:lstStyle/>
          <a:p>
            <a:pPr eaLnBrk="1" hangingPunct="1"/>
            <a:r>
              <a:rPr lang="en-US" smtClean="0"/>
              <a:t>Automotive industry</a:t>
            </a:r>
          </a:p>
          <a:p>
            <a:pPr lvl="1" eaLnBrk="1" hangingPunct="1"/>
            <a:r>
              <a:rPr lang="en-US" smtClean="0"/>
              <a:t>40% of the vehicle’s costs and 90% of new innovation related to software or electronics</a:t>
            </a:r>
          </a:p>
          <a:p>
            <a:pPr lvl="1" eaLnBrk="1" hangingPunct="1"/>
            <a:endParaRPr lang="en-US" smtClean="0"/>
          </a:p>
          <a:p>
            <a:pPr lvl="1" eaLnBrk="1" hangingPunct="1"/>
            <a:r>
              <a:rPr lang="en-US" smtClean="0"/>
              <a:t>100-fold increase of code lines in two decades</a:t>
            </a:r>
          </a:p>
          <a:p>
            <a:pPr lvl="1" eaLnBrk="1" hangingPunct="1"/>
            <a:r>
              <a:rPr lang="en-US" smtClean="0"/>
              <a:t>Software for monitoring and controlling car state, media players, database programs etc.</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C6E038-9667-45EB-B0BA-EE59CA06C00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Tier-1</a:t>
            </a:r>
            <a:endParaRPr lang="en-US" dirty="0"/>
          </a:p>
        </p:txBody>
      </p:sp>
      <p:sp>
        <p:nvSpPr>
          <p:cNvPr id="4" name="Slide Number Placeholder 3"/>
          <p:cNvSpPr>
            <a:spLocks noGrp="1"/>
          </p:cNvSpPr>
          <p:nvPr>
            <p:ph type="sldNum" sz="quarter" idx="10"/>
          </p:nvPr>
        </p:nvSpPr>
        <p:spPr/>
        <p:txBody>
          <a:bodyPr/>
          <a:lstStyle/>
          <a:p>
            <a:fld id="{9EC6E038-9667-45EB-B0BA-EE59CA06C00F}"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Folienbildplatzhalter 1"/>
          <p:cNvSpPr>
            <a:spLocks noGrp="1" noRot="1" noChangeAspect="1"/>
          </p:cNvSpPr>
          <p:nvPr>
            <p:ph type="sldImg"/>
          </p:nvPr>
        </p:nvSpPr>
        <p:spPr>
          <a:ln/>
        </p:spPr>
      </p:sp>
      <p:sp>
        <p:nvSpPr>
          <p:cNvPr id="19149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ea typeface="ＭＳ Ｐゴシック" charset="0"/>
                <a:cs typeface="ＭＳ Ｐゴシック" charset="0"/>
              </a:rPr>
              <a:t>In recent years great efforts have been made to improve traffic safety and efficiency and especially in passive and more recently in active safety great achievments have been made (ESP, airbags, precrash measurements, active breaking…)</a:t>
            </a:r>
          </a:p>
          <a:p>
            <a:endParaRPr lang="de-DE">
              <a:ea typeface="ＭＳ Ｐゴシック" charset="0"/>
              <a:cs typeface="ＭＳ Ｐゴシック" charset="0"/>
            </a:endParaRPr>
          </a:p>
          <a:p>
            <a:r>
              <a:rPr lang="de-DE">
                <a:ea typeface="ＭＳ Ｐゴシック" charset="0"/>
                <a:cs typeface="ＭＳ Ｐゴシック" charset="0"/>
              </a:rPr>
              <a:t>But active safety measures rely on the availability of environmental and traffic data to vehicles.</a:t>
            </a:r>
          </a:p>
          <a:p>
            <a:r>
              <a:rPr lang="de-DE">
                <a:ea typeface="ＭＳ Ｐゴシック" charset="0"/>
                <a:cs typeface="ＭＳ Ｐゴシック" charset="0"/>
              </a:rPr>
              <a:t>On-board sensors are restricted in range (line of sight…) </a:t>
            </a:r>
          </a:p>
          <a:p>
            <a:r>
              <a:rPr lang="de-DE">
                <a:ea typeface="ＭＳ Ｐゴシック" charset="0"/>
                <a:cs typeface="ＭＳ Ｐゴシック" charset="0"/>
              </a:rPr>
              <a:t>-&gt; Information exchange between vehicles, single and multi hop</a:t>
            </a:r>
          </a:p>
          <a:p>
            <a:r>
              <a:rPr lang="de-DE">
                <a:ea typeface="ＭＳ Ｐゴシック" charset="0"/>
                <a:cs typeface="ＭＳ Ｐゴシック" charset="0"/>
                <a:sym typeface="Wingdings" charset="0"/>
              </a:rPr>
              <a:t></a:t>
            </a:r>
            <a:r>
              <a:rPr lang="de-DE">
                <a:ea typeface="ＭＳ Ｐゴシック" charset="0"/>
                <a:cs typeface="ＭＳ Ｐゴシック" charset="0"/>
              </a:rPr>
              <a:t>goal: enlargement of information horizon</a:t>
            </a:r>
          </a:p>
          <a:p>
            <a:endParaRPr lang="de-DE">
              <a:ea typeface="ＭＳ Ｐゴシック" charset="0"/>
              <a:cs typeface="ＭＳ Ｐゴシック" charset="0"/>
            </a:endParaRPr>
          </a:p>
          <a:p>
            <a:r>
              <a:rPr lang="de-DE">
                <a:ea typeface="ＭＳ Ｐゴシック" charset="0"/>
                <a:cs typeface="ＭＳ Ｐゴシック" charset="0"/>
              </a:rPr>
              <a:t>Ziele:</a:t>
            </a:r>
          </a:p>
          <a:p>
            <a:r>
              <a:rPr lang="de-DE">
                <a:ea typeface="ＭＳ Ｐゴシック" charset="0"/>
                <a:cs typeface="ＭＳ Ｐゴシック" charset="0"/>
                <a:sym typeface="Wingdings" charset="0"/>
              </a:rPr>
              <a:t></a:t>
            </a:r>
            <a:r>
              <a:rPr lang="de-DE">
                <a:ea typeface="ＭＳ Ｐゴシック" charset="0"/>
                <a:cs typeface="ＭＳ Ｐゴシック" charset="0"/>
              </a:rPr>
              <a:t>higher vehicle safety:	 	collision warning, road condition information, electronic breaking light</a:t>
            </a:r>
          </a:p>
          <a:p>
            <a:r>
              <a:rPr lang="de-DE">
                <a:ea typeface="ＭＳ Ｐゴシック" charset="0"/>
                <a:cs typeface="ＭＳ Ｐゴシック" charset="0"/>
                <a:sym typeface="Wingdings" charset="0"/>
              </a:rPr>
              <a:t></a:t>
            </a:r>
            <a:r>
              <a:rPr lang="de-DE">
                <a:ea typeface="ＭＳ Ｐゴシック" charset="0"/>
                <a:cs typeface="ＭＳ Ｐゴシック" charset="0"/>
              </a:rPr>
              <a:t>Traffic management:		traffic jam warning, self organization, navigation systems</a:t>
            </a:r>
          </a:p>
          <a:p>
            <a:r>
              <a:rPr lang="de-DE">
                <a:ea typeface="ＭＳ Ｐゴシック" charset="0"/>
                <a:cs typeface="ＭＳ Ｐゴシック" charset="0"/>
                <a:sym typeface="Wingdings" charset="0"/>
              </a:rPr>
              <a:t></a:t>
            </a:r>
            <a:r>
              <a:rPr lang="de-DE">
                <a:ea typeface="ＭＳ Ｐゴシック" charset="0"/>
                <a:cs typeface="ＭＳ Ｐゴシック" charset="0"/>
              </a:rPr>
              <a:t>reduction of fuel consumption:	speed recommendations, Alternative routes</a:t>
            </a:r>
          </a:p>
          <a:p>
            <a:r>
              <a:rPr lang="de-DE">
                <a:ea typeface="ＭＳ Ｐゴシック" charset="0"/>
                <a:cs typeface="ＭＳ Ｐゴシック" charset="0"/>
                <a:sym typeface="Wingdings" charset="0"/>
              </a:rPr>
              <a:t></a:t>
            </a:r>
            <a:r>
              <a:rPr lang="de-DE">
                <a:ea typeface="ＭＳ Ｐゴシック" charset="0"/>
                <a:cs typeface="ＭＳ Ｐゴシック" charset="0"/>
              </a:rPr>
              <a:t>Convenience / comfort:		Location based services, route information, Infotainment</a:t>
            </a:r>
          </a:p>
          <a:p>
            <a:endParaRPr lang="de-DE">
              <a:ea typeface="ＭＳ Ｐゴシック" charset="0"/>
              <a:cs typeface="ＭＳ Ｐゴシック" charset="0"/>
            </a:endParaRPr>
          </a:p>
        </p:txBody>
      </p:sp>
      <p:sp>
        <p:nvSpPr>
          <p:cNvPr id="4" name="Fußzeilenplatzhalter 3"/>
          <p:cNvSpPr>
            <a:spLocks noGrp="1"/>
          </p:cNvSpPr>
          <p:nvPr>
            <p:ph type="ftr" sz="quarter" idx="4"/>
          </p:nvPr>
        </p:nvSpPr>
        <p:spPr/>
        <p:txBody>
          <a:bodyPr/>
          <a:lstStyle/>
          <a:p>
            <a:pPr>
              <a:defRPr/>
            </a:pPr>
            <a:r>
              <a:rPr lang="de-DE" smtClean="0"/>
              <a:t>B.Glas, O.Sander, C.Roth | ITIV</a:t>
            </a:r>
            <a:endParaRPr lang="de-DE"/>
          </a:p>
        </p:txBody>
      </p:sp>
      <p:sp>
        <p:nvSpPr>
          <p:cNvPr id="191492"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94" indent="-285729" eaLnBrk="0" hangingPunct="0">
              <a:defRPr sz="2400">
                <a:solidFill>
                  <a:schemeClr val="tx1"/>
                </a:solidFill>
                <a:latin typeface="Arial" charset="0"/>
                <a:ea typeface="ＭＳ Ｐゴシック" charset="0"/>
              </a:defRPr>
            </a:lvl2pPr>
            <a:lvl3pPr marL="1142916" indent="-228583" eaLnBrk="0" hangingPunct="0">
              <a:defRPr sz="2400">
                <a:solidFill>
                  <a:schemeClr val="tx1"/>
                </a:solidFill>
                <a:latin typeface="Arial" charset="0"/>
                <a:ea typeface="ＭＳ Ｐゴシック" charset="0"/>
              </a:defRPr>
            </a:lvl3pPr>
            <a:lvl4pPr marL="1600081" indent="-228583" eaLnBrk="0" hangingPunct="0">
              <a:defRPr sz="2400">
                <a:solidFill>
                  <a:schemeClr val="tx1"/>
                </a:solidFill>
                <a:latin typeface="Arial" charset="0"/>
                <a:ea typeface="ＭＳ Ｐゴシック" charset="0"/>
              </a:defRPr>
            </a:lvl4pPr>
            <a:lvl5pPr marL="2057247" indent="-228583" eaLnBrk="0" hangingPunct="0">
              <a:defRPr sz="2400">
                <a:solidFill>
                  <a:schemeClr val="tx1"/>
                </a:solidFill>
                <a:latin typeface="Arial" charset="0"/>
                <a:ea typeface="ＭＳ Ｐゴシック" charset="0"/>
              </a:defRPr>
            </a:lvl5pPr>
            <a:lvl6pPr marL="2514414" indent="-228583" eaLnBrk="0" fontAlgn="base" hangingPunct="0">
              <a:spcBef>
                <a:spcPct val="0"/>
              </a:spcBef>
              <a:spcAft>
                <a:spcPct val="0"/>
              </a:spcAft>
              <a:defRPr sz="2400">
                <a:solidFill>
                  <a:schemeClr val="tx1"/>
                </a:solidFill>
                <a:latin typeface="Arial" charset="0"/>
                <a:ea typeface="ＭＳ Ｐゴシック" charset="0"/>
              </a:defRPr>
            </a:lvl6pPr>
            <a:lvl7pPr marL="2971580" indent="-228583" eaLnBrk="0" fontAlgn="base" hangingPunct="0">
              <a:spcBef>
                <a:spcPct val="0"/>
              </a:spcBef>
              <a:spcAft>
                <a:spcPct val="0"/>
              </a:spcAft>
              <a:defRPr sz="2400">
                <a:solidFill>
                  <a:schemeClr val="tx1"/>
                </a:solidFill>
                <a:latin typeface="Arial" charset="0"/>
                <a:ea typeface="ＭＳ Ｐゴシック" charset="0"/>
              </a:defRPr>
            </a:lvl7pPr>
            <a:lvl8pPr marL="3428746" indent="-228583" eaLnBrk="0" fontAlgn="base" hangingPunct="0">
              <a:spcBef>
                <a:spcPct val="0"/>
              </a:spcBef>
              <a:spcAft>
                <a:spcPct val="0"/>
              </a:spcAft>
              <a:defRPr sz="2400">
                <a:solidFill>
                  <a:schemeClr val="tx1"/>
                </a:solidFill>
                <a:latin typeface="Arial" charset="0"/>
                <a:ea typeface="ＭＳ Ｐゴシック" charset="0"/>
              </a:defRPr>
            </a:lvl8pPr>
            <a:lvl9pPr marL="3885912" indent="-22858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D63BFF-7B38-9242-8226-AD09E68B124E}" type="slidenum">
              <a:rPr lang="de-DE" sz="1300"/>
              <a:pPr eaLnBrk="1" hangingPunct="1"/>
              <a:t>13</a:t>
            </a:fld>
            <a:endParaRPr lang="de-DE" sz="13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294" name="Picture 6" descr="http://farm3.staticflickr.com/2584/4044330746_bdd7399b5b_b.jpg"/>
          <p:cNvPicPr>
            <a:picLocks noChangeAspect="1" noChangeArrowheads="1"/>
          </p:cNvPicPr>
          <p:nvPr userDrawn="1"/>
        </p:nvPicPr>
        <p:blipFill>
          <a:blip r:embed="rId2" cstate="print"/>
          <a:srcRect/>
          <a:stretch>
            <a:fillRect/>
          </a:stretch>
        </p:blipFill>
        <p:spPr bwMode="auto">
          <a:xfrm>
            <a:off x="0" y="4128448"/>
            <a:ext cx="9144000" cy="2743200"/>
          </a:xfrm>
          <a:prstGeom prst="rect">
            <a:avLst/>
          </a:prstGeom>
          <a:noFill/>
        </p:spPr>
      </p:pic>
      <p:sp>
        <p:nvSpPr>
          <p:cNvPr id="2" name="Title 1"/>
          <p:cNvSpPr>
            <a:spLocks noGrp="1"/>
          </p:cNvSpPr>
          <p:nvPr>
            <p:ph type="ctrTitle"/>
          </p:nvPr>
        </p:nvSpPr>
        <p:spPr>
          <a:xfrm>
            <a:off x="609600" y="1219200"/>
            <a:ext cx="7772400" cy="1470025"/>
          </a:xfrm>
          <a:prstGeom prst="rect">
            <a:avLst/>
          </a:prstGeom>
          <a:ln>
            <a:noFill/>
          </a:ln>
        </p:spPr>
        <p:txBody>
          <a:bodyPr anchor="ctr"/>
          <a:lstStyle>
            <a:lvl1pPr algn="ctr">
              <a:defRPr b="1">
                <a:solidFill>
                  <a:srgbClr val="7030A0"/>
                </a:solidFill>
              </a:defRPr>
            </a:lvl1pPr>
          </a:lstStyle>
          <a:p>
            <a:r>
              <a:rPr lang="en-US" dirty="0" smtClean="0"/>
              <a:t>Click to edit Master title style</a:t>
            </a:r>
            <a:endParaRPr lang="en-US" dirty="0"/>
          </a:p>
        </p:txBody>
      </p:sp>
      <p:pic>
        <p:nvPicPr>
          <p:cNvPr id="22" name="Picture 2" descr="http://aesir-interactive.de/skins/ai_custom/rsc/img/projects/scchess/TUM.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16485" y="152400"/>
            <a:ext cx="2209800" cy="7147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1" descr="https://www6.in.tum.de/pub/Internal/Logo/knoll-blue-r1l-en-300dpi.png"/>
          <p:cNvPicPr>
            <a:picLocks noChangeAspect="1" noChangeArrowheads="1"/>
          </p:cNvPicPr>
          <p:nvPr userDrawn="1"/>
        </p:nvPicPr>
        <p:blipFill>
          <a:blip r:embed="rId4" cstate="print"/>
          <a:srcRect/>
          <a:stretch>
            <a:fillRect/>
          </a:stretch>
        </p:blipFill>
        <p:spPr bwMode="auto">
          <a:xfrm>
            <a:off x="-76200" y="-152400"/>
            <a:ext cx="4625818" cy="126205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47800"/>
            <a:ext cx="8229600" cy="467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8C85A1-7B3D-48A6-BF42-6702326C8110}" type="datetime1">
              <a:rPr lang="en-US" smtClean="0"/>
              <a:pPr/>
              <a:t>10/13/2014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3A6DB5-2F5F-4203-8D20-DC71001BBF0E}" type="datetime1">
              <a:rPr lang="en-US" smtClean="0"/>
              <a:pPr/>
              <a:t>10/13/2014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tum_but.png"/>
          <p:cNvPicPr>
            <a:picLocks noChangeAspect="1"/>
          </p:cNvPicPr>
          <p:nvPr userDrawn="1"/>
        </p:nvPicPr>
        <p:blipFill>
          <a:blip r:embed="rId3" cstate="print"/>
          <a:stretch>
            <a:fillRect/>
          </a:stretch>
        </p:blipFill>
        <p:spPr>
          <a:xfrm>
            <a:off x="0" y="6324600"/>
            <a:ext cx="9144000" cy="533400"/>
          </a:xfrm>
          <a:prstGeom prst="rect">
            <a:avLst/>
          </a:prstGeom>
        </p:spPr>
      </p:pic>
      <p:sp>
        <p:nvSpPr>
          <p:cNvPr id="13" name="Rectangle 52"/>
          <p:cNvSpPr>
            <a:spLocks noChangeArrowheads="1"/>
          </p:cNvSpPr>
          <p:nvPr userDrawn="1">
            <p:custDataLst>
              <p:tags r:id="rId1"/>
            </p:custDataLst>
          </p:nvPr>
        </p:nvSpPr>
        <p:spPr bwMode="auto">
          <a:xfrm>
            <a:off x="0" y="228600"/>
            <a:ext cx="9144000" cy="914400"/>
          </a:xfrm>
          <a:prstGeom prst="rect">
            <a:avLst/>
          </a:prstGeom>
          <a:solidFill>
            <a:srgbClr val="DEDEDE"/>
          </a:solidFill>
          <a:ln w="9525">
            <a:noFill/>
            <a:miter lim="800000"/>
            <a:headEnd/>
            <a:tailEnd/>
          </a:ln>
          <a:effectLst/>
        </p:spPr>
        <p:txBody>
          <a:bodyPr wrap="none" anchor="ctr"/>
          <a:lstStyle/>
          <a:p>
            <a:pPr fontAlgn="auto">
              <a:spcBef>
                <a:spcPts val="0"/>
              </a:spcBef>
              <a:spcAft>
                <a:spcPts val="0"/>
              </a:spcAft>
              <a:defRPr/>
            </a:pPr>
            <a:endParaRPr lang="de-DE" dirty="0">
              <a:latin typeface="+mn-lt"/>
              <a:ea typeface="+mn-ea"/>
            </a:endParaRPr>
          </a:p>
        </p:txBody>
      </p:sp>
      <p:sp>
        <p:nvSpPr>
          <p:cNvPr id="3" name="Content Placeholder 2"/>
          <p:cNvSpPr>
            <a:spLocks noGrp="1"/>
          </p:cNvSpPr>
          <p:nvPr>
            <p:ph idx="1"/>
          </p:nvPr>
        </p:nvSpPr>
        <p:spPr>
          <a:xfrm>
            <a:off x="457200" y="1219200"/>
            <a:ext cx="8229600" cy="5029200"/>
          </a:xfrm>
          <a:prstGeom prst="rect">
            <a:avLst/>
          </a:prstGeom>
        </p:spPr>
        <p:txBody>
          <a:bodyPr/>
          <a:lstStyle>
            <a:lvl1pPr>
              <a:buFont typeface="Wingdings" pitchFamily="2" charset="2"/>
              <a:buChar char="§"/>
              <a:defRPr/>
            </a:lvl1pPr>
            <a:lvl2pPr>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990600" y="6416675"/>
            <a:ext cx="1981200" cy="365125"/>
          </a:xfrm>
          <a:prstGeom prst="rect">
            <a:avLst/>
          </a:prstGeom>
        </p:spPr>
        <p:txBody>
          <a:bodyPr/>
          <a:lstStyle>
            <a:lvl1pPr algn="r">
              <a:defRPr>
                <a:solidFill>
                  <a:schemeClr val="accent5">
                    <a:lumMod val="50000"/>
                  </a:schemeClr>
                </a:solidFill>
              </a:defRPr>
            </a:lvl1pPr>
          </a:lstStyle>
          <a:p>
            <a:pPr algn="ctr"/>
            <a:fld id="{04D96F5B-854F-438F-9A1E-A7BDCD1E2656}" type="datetime1">
              <a:rPr lang="en-US" smtClean="0"/>
              <a:pPr algn="ctr"/>
              <a:t>10/13/2014</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a:solidFill>
                  <a:schemeClr val="accent5">
                    <a:lumMod val="50000"/>
                  </a:schemeClr>
                </a:solidFill>
              </a:defRPr>
            </a:lvl1pPr>
          </a:lstStyle>
          <a:p>
            <a:pPr algn="ctr"/>
            <a:r>
              <a:rPr lang="en-US" dirty="0" err="1" smtClean="0"/>
              <a:t>Kai.Huang@tum</a:t>
            </a:r>
            <a:endParaRPr lang="en-US" dirty="0"/>
          </a:p>
        </p:txBody>
      </p:sp>
      <p:sp>
        <p:nvSpPr>
          <p:cNvPr id="6" name="Slide Number Placeholder 5"/>
          <p:cNvSpPr>
            <a:spLocks noGrp="1"/>
          </p:cNvSpPr>
          <p:nvPr>
            <p:ph type="sldNum" sz="quarter" idx="12"/>
          </p:nvPr>
        </p:nvSpPr>
        <p:spPr>
          <a:xfrm>
            <a:off x="6172200" y="6416675"/>
            <a:ext cx="1828800" cy="365125"/>
          </a:xfrm>
          <a:prstGeom prst="rect">
            <a:avLst/>
          </a:prstGeom>
        </p:spPr>
        <p:txBody>
          <a:bodyPr/>
          <a:lstStyle>
            <a:lvl1pPr algn="r">
              <a:defRPr>
                <a:solidFill>
                  <a:schemeClr val="accent5">
                    <a:lumMod val="50000"/>
                  </a:schemeClr>
                </a:solidFill>
              </a:defRPr>
            </a:lvl1pPr>
          </a:lstStyle>
          <a:p>
            <a:pPr algn="ctr"/>
            <a:fld id="{B6F15528-21DE-4FAA-801E-634DDDAF4B2B}" type="slidenum">
              <a:rPr lang="en-US" smtClean="0"/>
              <a:pPr algn="ctr"/>
              <a:t>‹#›</a:t>
            </a:fld>
            <a:endParaRPr lang="en-US" dirty="0"/>
          </a:p>
        </p:txBody>
      </p:sp>
      <p:pic>
        <p:nvPicPr>
          <p:cNvPr id="7"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101860" y="6296610"/>
            <a:ext cx="813540" cy="561390"/>
          </a:xfrm>
          <a:prstGeom prst="rect">
            <a:avLst/>
          </a:prstGeom>
          <a:noFill/>
        </p:spPr>
      </p:pic>
      <p:pic>
        <p:nvPicPr>
          <p:cNvPr id="8" name="Picture 8"/>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52400" y="6324600"/>
            <a:ext cx="533400" cy="533400"/>
          </a:xfrm>
          <a:prstGeom prst="rect">
            <a:avLst/>
          </a:prstGeom>
          <a:noFill/>
          <a:ln w="9525">
            <a:noFill/>
            <a:miter lim="800000"/>
            <a:headEnd/>
            <a:tailEnd/>
          </a:ln>
        </p:spPr>
      </p:pic>
      <p:sp>
        <p:nvSpPr>
          <p:cNvPr id="15" name="Title Placeholder 1"/>
          <p:cNvSpPr>
            <a:spLocks noGrp="1"/>
          </p:cNvSpPr>
          <p:nvPr userDrawn="1">
            <p:ph type="title"/>
          </p:nvPr>
        </p:nvSpPr>
        <p:spPr>
          <a:xfrm>
            <a:off x="457200" y="381000"/>
            <a:ext cx="8229600" cy="762000"/>
          </a:xfrm>
          <a:prstGeom prst="rect">
            <a:avLst/>
          </a:prstGeom>
        </p:spPr>
        <p:txBody>
          <a:bodyPr vert="horz" lIns="91440" tIns="45720" rIns="91440" bIns="45720" rtlCol="0" anchor="ctr">
            <a:normAutofit/>
          </a:bodyPr>
          <a:lstStyle>
            <a:lvl1pPr algn="l">
              <a:defRPr sz="3800" b="1">
                <a:solidFill>
                  <a:srgbClr val="7030A0"/>
                </a:solidFill>
              </a:defRPr>
            </a:lvl1pPr>
          </a:lstStyle>
          <a:p>
            <a:r>
              <a:rPr lang="en-US" dirty="0" smtClean="0"/>
              <a:t>Click to edit Master title style</a:t>
            </a:r>
            <a:endParaRPr lang="en-US" dirty="0"/>
          </a:p>
        </p:txBody>
      </p:sp>
      <p:pic>
        <p:nvPicPr>
          <p:cNvPr id="10" name="Picture 9" descr="tum_top_1.png"/>
          <p:cNvPicPr>
            <a:picLocks noChangeAspect="1"/>
          </p:cNvPicPr>
          <p:nvPr userDrawn="1"/>
        </p:nvPicPr>
        <p:blipFill>
          <a:blip r:embed="rId6" cstate="print"/>
          <a:stretch>
            <a:fillRect/>
          </a:stretch>
        </p:blipFill>
        <p:spPr>
          <a:xfrm>
            <a:off x="0" y="0"/>
            <a:ext cx="9144000" cy="38734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459394-D483-4A2B-9C82-392E9346CE41}" type="datetime1">
              <a:rPr lang="en-US" smtClean="0"/>
              <a:pPr/>
              <a:t>10/13/2014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Rectangle 52"/>
          <p:cNvSpPr>
            <a:spLocks noChangeArrowheads="1"/>
          </p:cNvSpPr>
          <p:nvPr userDrawn="1">
            <p:custDataLst>
              <p:tags r:id="rId1"/>
            </p:custDataLst>
          </p:nvPr>
        </p:nvSpPr>
        <p:spPr bwMode="auto">
          <a:xfrm>
            <a:off x="0" y="228600"/>
            <a:ext cx="9144000" cy="914400"/>
          </a:xfrm>
          <a:prstGeom prst="rect">
            <a:avLst/>
          </a:prstGeom>
          <a:solidFill>
            <a:srgbClr val="DEDEDE"/>
          </a:solidFill>
          <a:ln w="9525">
            <a:noFill/>
            <a:miter lim="800000"/>
            <a:headEnd/>
            <a:tailEnd/>
          </a:ln>
          <a:effectLst/>
        </p:spPr>
        <p:txBody>
          <a:bodyPr wrap="none" anchor="ctr"/>
          <a:lstStyle/>
          <a:p>
            <a:pPr fontAlgn="auto">
              <a:spcBef>
                <a:spcPts val="0"/>
              </a:spcBef>
              <a:spcAft>
                <a:spcPts val="0"/>
              </a:spcAft>
              <a:defRPr/>
            </a:pPr>
            <a:endParaRPr lang="de-DE" dirty="0">
              <a:latin typeface="+mn-lt"/>
              <a:ea typeface="+mn-ea"/>
            </a:endParaRPr>
          </a:p>
        </p:txBody>
      </p:sp>
      <p:sp>
        <p:nvSpPr>
          <p:cNvPr id="3" name="Content Placeholder 2"/>
          <p:cNvSpPr>
            <a:spLocks noGrp="1"/>
          </p:cNvSpPr>
          <p:nvPr>
            <p:ph sz="half" idx="1"/>
          </p:nvPr>
        </p:nvSpPr>
        <p:spPr>
          <a:xfrm>
            <a:off x="457200" y="1219200"/>
            <a:ext cx="40386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6DF9CD-1A54-4CE0-8046-53A493BD6EBA}" type="datetime1">
              <a:rPr lang="en-US" smtClean="0"/>
              <a:pPr/>
              <a:t>10/13/2014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pic>
        <p:nvPicPr>
          <p:cNvPr id="8" name="Picture 7" descr="tum_but.png"/>
          <p:cNvPicPr>
            <a:picLocks noChangeAspect="1"/>
          </p:cNvPicPr>
          <p:nvPr userDrawn="1"/>
        </p:nvPicPr>
        <p:blipFill>
          <a:blip r:embed="rId3" cstate="print"/>
          <a:stretch>
            <a:fillRect/>
          </a:stretch>
        </p:blipFill>
        <p:spPr>
          <a:xfrm>
            <a:off x="0" y="6324600"/>
            <a:ext cx="9144000" cy="533400"/>
          </a:xfrm>
          <a:prstGeom prst="rect">
            <a:avLst/>
          </a:prstGeom>
        </p:spPr>
      </p:pic>
      <p:pic>
        <p:nvPicPr>
          <p:cNvPr id="9"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101860" y="6296610"/>
            <a:ext cx="813540" cy="561390"/>
          </a:xfrm>
          <a:prstGeom prst="rect">
            <a:avLst/>
          </a:prstGeom>
          <a:noFill/>
        </p:spPr>
      </p:pic>
      <p:pic>
        <p:nvPicPr>
          <p:cNvPr id="10" name="Picture 8"/>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52400" y="6324600"/>
            <a:ext cx="533400" cy="533400"/>
          </a:xfrm>
          <a:prstGeom prst="rect">
            <a:avLst/>
          </a:prstGeom>
          <a:noFill/>
          <a:ln w="9525">
            <a:noFill/>
            <a:miter lim="800000"/>
            <a:headEnd/>
            <a:tailEnd/>
          </a:ln>
        </p:spPr>
      </p:pic>
      <p:pic>
        <p:nvPicPr>
          <p:cNvPr id="11" name="Picture 10" descr="tum_top_1.png"/>
          <p:cNvPicPr>
            <a:picLocks noChangeAspect="1"/>
          </p:cNvPicPr>
          <p:nvPr userDrawn="1"/>
        </p:nvPicPr>
        <p:blipFill>
          <a:blip r:embed="rId6" cstate="print"/>
          <a:stretch>
            <a:fillRect/>
          </a:stretch>
        </p:blipFill>
        <p:spPr>
          <a:xfrm>
            <a:off x="0" y="0"/>
            <a:ext cx="9144000" cy="380999"/>
          </a:xfrm>
          <a:prstGeom prst="rect">
            <a:avLst/>
          </a:prstGeom>
        </p:spPr>
      </p:pic>
      <p:sp>
        <p:nvSpPr>
          <p:cNvPr id="12" name="Title Placeholder 1"/>
          <p:cNvSpPr txBox="1">
            <a:spLocks/>
          </p:cNvSpPr>
          <p:nvPr userDrawn="1"/>
        </p:nvSpPr>
        <p:spPr>
          <a:xfrm>
            <a:off x="457200" y="381000"/>
            <a:ext cx="8229600" cy="762000"/>
          </a:xfrm>
          <a:prstGeom prst="rect">
            <a:avLst/>
          </a:prstGeom>
        </p:spPr>
        <p:txBody>
          <a:bodyPr vert="horz" lIns="91440" tIns="45720" rIns="91440" bIns="45720" rtlCol="0" anchor="ctr">
            <a:normAutofit/>
          </a:bodyPr>
          <a:lstStyle>
            <a:lvl1pPr algn="l">
              <a:defRPr sz="3800" b="1">
                <a:solidFill>
                  <a:srgbClr val="7030A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1" i="0" u="none" strike="noStrike" kern="1200" cap="none" spc="0" normalizeH="0" baseline="0" noProof="0" dirty="0">
              <a:ln>
                <a:noFill/>
              </a:ln>
              <a:solidFill>
                <a:srgbClr val="7030A0"/>
              </a:solidFill>
              <a:effectLst/>
              <a:uLnTx/>
              <a:uFillTx/>
              <a:latin typeface="+mj-lt"/>
              <a:ea typeface="+mj-ea"/>
              <a:cs typeface="+mj-cs"/>
            </a:endParaRPr>
          </a:p>
        </p:txBody>
      </p:sp>
      <p:sp>
        <p:nvSpPr>
          <p:cNvPr id="16" name="Title 15"/>
          <p:cNvSpPr>
            <a:spLocks noGrp="1"/>
          </p:cNvSpPr>
          <p:nvPr>
            <p:ph type="title"/>
          </p:nvPr>
        </p:nvSpPr>
        <p:spPr>
          <a:xfrm>
            <a:off x="457200" y="381000"/>
            <a:ext cx="8229600" cy="762000"/>
          </a:xfrm>
          <a:prstGeom prst="rect">
            <a:avLst/>
          </a:prstGeom>
        </p:spPr>
        <p:txBody>
          <a:bodyPr>
            <a:normAutofit/>
          </a:bodyPr>
          <a:lstStyle>
            <a:lvl1pPr algn="l">
              <a:defRPr sz="3800" b="1">
                <a:solidFill>
                  <a:srgbClr val="7030A0"/>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52"/>
          <p:cNvSpPr>
            <a:spLocks noChangeArrowheads="1"/>
          </p:cNvSpPr>
          <p:nvPr userDrawn="1">
            <p:custDataLst>
              <p:tags r:id="rId1"/>
            </p:custDataLst>
          </p:nvPr>
        </p:nvSpPr>
        <p:spPr bwMode="auto">
          <a:xfrm>
            <a:off x="0" y="228600"/>
            <a:ext cx="9144000" cy="914400"/>
          </a:xfrm>
          <a:prstGeom prst="rect">
            <a:avLst/>
          </a:prstGeom>
          <a:solidFill>
            <a:srgbClr val="DEDEDE"/>
          </a:solidFill>
          <a:ln w="9525">
            <a:noFill/>
            <a:miter lim="800000"/>
            <a:headEnd/>
            <a:tailEnd/>
          </a:ln>
          <a:effectLst/>
        </p:spPr>
        <p:txBody>
          <a:bodyPr wrap="none" anchor="ctr"/>
          <a:lstStyle/>
          <a:p>
            <a:pPr fontAlgn="auto">
              <a:spcBef>
                <a:spcPts val="0"/>
              </a:spcBef>
              <a:spcAft>
                <a:spcPts val="0"/>
              </a:spcAft>
              <a:defRPr/>
            </a:pPr>
            <a:endParaRPr lang="de-DE" dirty="0">
              <a:latin typeface="+mn-lt"/>
              <a:ea typeface="+mn-ea"/>
            </a:endParaRPr>
          </a:p>
        </p:txBody>
      </p:sp>
      <p:pic>
        <p:nvPicPr>
          <p:cNvPr id="11" name="Picture 10" descr="tum_but.png"/>
          <p:cNvPicPr>
            <a:picLocks noChangeAspect="1"/>
          </p:cNvPicPr>
          <p:nvPr userDrawn="1"/>
        </p:nvPicPr>
        <p:blipFill>
          <a:blip r:embed="rId3" cstate="print"/>
          <a:stretch>
            <a:fillRect/>
          </a:stretch>
        </p:blipFill>
        <p:spPr>
          <a:xfrm>
            <a:off x="0" y="6324600"/>
            <a:ext cx="9144000" cy="533400"/>
          </a:xfrm>
          <a:prstGeom prst="rect">
            <a:avLst/>
          </a:prstGeom>
        </p:spPr>
      </p:pic>
      <p:pic>
        <p:nvPicPr>
          <p:cNvPr id="12"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101860" y="6296610"/>
            <a:ext cx="813540" cy="561390"/>
          </a:xfrm>
          <a:prstGeom prst="rect">
            <a:avLst/>
          </a:prstGeom>
          <a:noFill/>
        </p:spPr>
      </p:pic>
      <p:pic>
        <p:nvPicPr>
          <p:cNvPr id="13" name="Picture 8"/>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52400" y="6324600"/>
            <a:ext cx="533400" cy="533400"/>
          </a:xfrm>
          <a:prstGeom prst="rect">
            <a:avLst/>
          </a:prstGeom>
          <a:noFill/>
          <a:ln w="9525">
            <a:noFill/>
            <a:miter lim="800000"/>
            <a:headEnd/>
            <a:tailEnd/>
          </a:ln>
        </p:spPr>
      </p:pic>
      <p:pic>
        <p:nvPicPr>
          <p:cNvPr id="14" name="Picture 13" descr="tum_top_1.png"/>
          <p:cNvPicPr>
            <a:picLocks noChangeAspect="1"/>
          </p:cNvPicPr>
          <p:nvPr userDrawn="1"/>
        </p:nvPicPr>
        <p:blipFill>
          <a:blip r:embed="rId6" cstate="print"/>
          <a:stretch>
            <a:fillRect/>
          </a:stretch>
        </p:blipFill>
        <p:spPr>
          <a:xfrm>
            <a:off x="0" y="0"/>
            <a:ext cx="9144000" cy="380999"/>
          </a:xfrm>
          <a:prstGeom prst="rect">
            <a:avLst/>
          </a:prstGeom>
        </p:spPr>
      </p:pic>
      <p:sp>
        <p:nvSpPr>
          <p:cNvPr id="2" name="Title 1"/>
          <p:cNvSpPr>
            <a:spLocks noGrp="1"/>
          </p:cNvSpPr>
          <p:nvPr>
            <p:ph type="title"/>
          </p:nvPr>
        </p:nvSpPr>
        <p:spPr>
          <a:xfrm>
            <a:off x="457200" y="381000"/>
            <a:ext cx="8229600" cy="762000"/>
          </a:xfrm>
          <a:prstGeom prst="rect">
            <a:avLst/>
          </a:prstGeom>
        </p:spPr>
        <p:txBody>
          <a:bodyPr>
            <a:normAutofit/>
          </a:bodyPr>
          <a:lstStyle>
            <a:lvl1pPr algn="l">
              <a:defRPr sz="3800" b="1">
                <a:solidFill>
                  <a:srgbClr val="7030A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39762"/>
          </a:xfrm>
          <a:prstGeom prst="rect">
            <a:avLst/>
          </a:prstGeo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200"/>
            <a:ext cx="4040188" cy="41449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041775" cy="41449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lgn="ctr">
              <a:defRPr/>
            </a:lvl1pPr>
          </a:lstStyle>
          <a:p>
            <a:fld id="{84E28CFE-C312-41AC-8486-44B0F0CF9E2C}" type="datetime1">
              <a:rPr lang="en-US" smtClean="0"/>
              <a:pPr/>
              <a:t>10/13/2014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lgn="ctr"/>
            <a:r>
              <a:rPr lang="en-US" dirty="0" err="1" smtClean="0"/>
              <a:t>Kai.Huang@tum</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lgn="ctr"/>
            <a:fld id="{B6F15528-21DE-4FAA-801E-634DDDAF4B2B}" type="slidenum">
              <a:rPr lang="en-US" smtClean="0"/>
              <a:pPr algn="ct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BF8AA19-4C96-470D-8883-51962896AF95}" type="datetime1">
              <a:rPr lang="en-US" smtClean="0"/>
              <a:pPr/>
              <a:t>10/13/2014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95267B-2748-4AF0-B3C8-7FE373CF37C8}" type="datetime1">
              <a:rPr lang="en-US" smtClean="0"/>
              <a:pPr/>
              <a:t>10/13/2014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0FBFA45-36AD-4652-8EA1-4975A5A4D76E}" type="datetime1">
              <a:rPr lang="en-US" smtClean="0"/>
              <a:pPr/>
              <a:t>10/13/2014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0D80DB-C2C7-443A-915C-2CC17F74EB69}" type="datetime1">
              <a:rPr lang="en-US" smtClean="0"/>
              <a:pPr/>
              <a:t>10/13/2014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62000" y="3581400"/>
            <a:ext cx="7924800" cy="533400"/>
          </a:xfrm>
          <a:prstGeom prst="rect">
            <a:avLst/>
          </a:prstGeom>
        </p:spPr>
        <p:txBody>
          <a:bodyPr>
            <a:normAutofit fontScale="77500" lnSpcReduction="20000"/>
          </a:bodyPr>
          <a:lstStyle/>
          <a:p>
            <a:pPr lvl="0" algn="ctr">
              <a:buNone/>
            </a:pPr>
            <a:r>
              <a:rPr lang="en-US" b="1" dirty="0" smtClean="0">
                <a:solidFill>
                  <a:srgbClr val="000000"/>
                </a:solidFill>
                <a:latin typeface="Calibri" pitchFamily="34" charset="0"/>
                <a:cs typeface="Calibri" pitchFamily="34" charset="0"/>
              </a:rPr>
              <a:t>Kai Huang, Gang Chen, </a:t>
            </a:r>
            <a:r>
              <a:rPr lang="en-US" b="1" u="sng" dirty="0" err="1" smtClean="0">
                <a:solidFill>
                  <a:srgbClr val="000000"/>
                </a:solidFill>
                <a:latin typeface="Calibri" pitchFamily="34" charset="0"/>
                <a:cs typeface="Calibri" pitchFamily="34" charset="0"/>
              </a:rPr>
              <a:t>Hardik</a:t>
            </a:r>
            <a:r>
              <a:rPr lang="en-US" b="1" u="sng" dirty="0" smtClean="0">
                <a:solidFill>
                  <a:srgbClr val="000000"/>
                </a:solidFill>
                <a:latin typeface="Calibri" pitchFamily="34" charset="0"/>
                <a:cs typeface="Calibri" pitchFamily="34" charset="0"/>
              </a:rPr>
              <a:t> Shah</a:t>
            </a:r>
            <a:r>
              <a:rPr lang="en-US" b="1" dirty="0" smtClean="0">
                <a:solidFill>
                  <a:srgbClr val="000000"/>
                </a:solidFill>
                <a:latin typeface="Calibri" pitchFamily="34" charset="0"/>
                <a:cs typeface="Calibri" pitchFamily="34" charset="0"/>
              </a:rPr>
              <a:t>, Long Cheng, Biao </a:t>
            </a:r>
            <a:r>
              <a:rPr lang="en-US" b="1" dirty="0" err="1" smtClean="0">
                <a:solidFill>
                  <a:srgbClr val="000000"/>
                </a:solidFill>
                <a:latin typeface="Calibri" pitchFamily="34" charset="0"/>
                <a:cs typeface="Calibri" pitchFamily="34" charset="0"/>
              </a:rPr>
              <a:t>Hu</a:t>
            </a:r>
            <a:endParaRPr lang="en-US" dirty="0" smtClean="0">
              <a:solidFill>
                <a:srgbClr val="000000"/>
              </a:solidFill>
              <a:latin typeface="Calibri" pitchFamily="34" charset="0"/>
              <a:cs typeface="Calibri" pitchFamily="34" charset="0"/>
            </a:endParaRPr>
          </a:p>
        </p:txBody>
      </p:sp>
      <p:sp>
        <p:nvSpPr>
          <p:cNvPr id="5" name="Title 4"/>
          <p:cNvSpPr>
            <a:spLocks noGrp="1"/>
          </p:cNvSpPr>
          <p:nvPr>
            <p:ph type="ctrTitle"/>
          </p:nvPr>
        </p:nvSpPr>
        <p:spPr>
          <a:xfrm>
            <a:off x="609600" y="1577975"/>
            <a:ext cx="7772400" cy="1470025"/>
          </a:xfrm>
        </p:spPr>
        <p:txBody>
          <a:bodyPr/>
          <a:lstStyle/>
          <a:p>
            <a:r>
              <a:rPr lang="en-US" dirty="0" err="1" smtClean="0">
                <a:latin typeface="Calibri" pitchFamily="34" charset="0"/>
                <a:cs typeface="Calibri" pitchFamily="34" charset="0"/>
              </a:rPr>
              <a:t>Praktikum</a:t>
            </a:r>
            <a:r>
              <a:rPr lang="en-US" dirty="0" smtClean="0">
                <a:latin typeface="Calibri" pitchFamily="34" charset="0"/>
                <a:cs typeface="Calibri" pitchFamily="34" charset="0"/>
              </a:rPr>
              <a:t> </a:t>
            </a:r>
            <a:r>
              <a:rPr lang="en-US" dirty="0" smtClean="0">
                <a:latin typeface="Calibri" pitchFamily="34" charset="0"/>
                <a:cs typeface="Calibri" pitchFamily="34" charset="0"/>
              </a:rPr>
              <a:t>WS2014</a:t>
            </a:r>
            <a:r>
              <a:rPr lang="en-US" dirty="0" smtClean="0">
                <a:latin typeface="Calibri" pitchFamily="34" charset="0"/>
                <a:cs typeface="Calibri" pitchFamily="34" charset="0"/>
              </a:rPr>
              <a:t>: Hardware/Software Co-Design with a LEGO car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1905000"/>
          </a:xfrm>
        </p:spPr>
        <p:txBody>
          <a:bodyPr>
            <a:normAutofit fontScale="92500"/>
          </a:bodyPr>
          <a:lstStyle/>
          <a:p>
            <a:pPr lvl="0">
              <a:defRPr/>
            </a:pPr>
            <a:r>
              <a:rPr lang="en-US" i="1" dirty="0" smtClean="0">
                <a:solidFill>
                  <a:srgbClr val="000000"/>
                </a:solidFill>
              </a:rPr>
              <a:t>“</a:t>
            </a:r>
            <a:r>
              <a:rPr lang="en-US" dirty="0" smtClean="0">
                <a:solidFill>
                  <a:srgbClr val="000000"/>
                </a:solidFill>
              </a:rPr>
              <a:t>Hard wired” architectures with distributed ECUs</a:t>
            </a:r>
          </a:p>
          <a:p>
            <a:pPr lvl="0">
              <a:defRPr/>
            </a:pPr>
            <a:r>
              <a:rPr lang="en-US" dirty="0" smtClean="0">
                <a:solidFill>
                  <a:srgbClr val="000000"/>
                </a:solidFill>
              </a:rPr>
              <a:t>Dedicated bus systems with different transport parameters and service qualities</a:t>
            </a:r>
          </a:p>
          <a:p>
            <a:endParaRPr lang="en-US" dirty="0"/>
          </a:p>
        </p:txBody>
      </p:sp>
      <p:sp>
        <p:nvSpPr>
          <p:cNvPr id="3" name="Date Placeholder 2"/>
          <p:cNvSpPr>
            <a:spLocks noGrp="1"/>
          </p:cNvSpPr>
          <p:nvPr>
            <p:ph type="dt" sz="half" idx="10"/>
          </p:nvPr>
        </p:nvSpPr>
        <p:spPr/>
        <p:txBody>
          <a:bodyPr/>
          <a:lstStyle/>
          <a:p>
            <a:pPr algn="ctr"/>
            <a:fld id="{04D96F5B-854F-438F-9A1E-A7BDCD1E2656}" type="datetime1">
              <a:rPr lang="en-US" smtClean="0"/>
              <a:pPr algn="ctr"/>
              <a:t>10/13/2014</a:t>
            </a:fld>
            <a:endParaRPr lang="en-US" dirty="0"/>
          </a:p>
        </p:txBody>
      </p:sp>
      <p:sp>
        <p:nvSpPr>
          <p:cNvPr id="4" name="Footer Placeholder 3"/>
          <p:cNvSpPr>
            <a:spLocks noGrp="1"/>
          </p:cNvSpPr>
          <p:nvPr>
            <p:ph type="ftr" sz="quarter" idx="11"/>
          </p:nvPr>
        </p:nvSpPr>
        <p:spPr/>
        <p:txBody>
          <a:bodyPr/>
          <a:lstStyle/>
          <a:p>
            <a:pPr algn="ctr"/>
            <a:r>
              <a:rPr lang="en-US" smtClean="0"/>
              <a:t>Kai.Huang@tum</a:t>
            </a:r>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10</a:t>
            </a:fld>
            <a:endParaRPr lang="en-US" dirty="0"/>
          </a:p>
        </p:txBody>
      </p:sp>
      <p:sp>
        <p:nvSpPr>
          <p:cNvPr id="6" name="Title 5"/>
          <p:cNvSpPr>
            <a:spLocks noGrp="1"/>
          </p:cNvSpPr>
          <p:nvPr>
            <p:ph type="title"/>
          </p:nvPr>
        </p:nvSpPr>
        <p:spPr/>
        <p:txBody>
          <a:bodyPr/>
          <a:lstStyle/>
          <a:p>
            <a:r>
              <a:rPr lang="en-US" dirty="0"/>
              <a:t>Marker following group: Background</a:t>
            </a:r>
            <a:endParaRPr lang="en-US" dirty="0"/>
          </a:p>
        </p:txBody>
      </p:sp>
      <p:pic>
        <p:nvPicPr>
          <p:cNvPr id="7" name="Picture 2" descr="Drahtverhau im Actro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8496" y="2895599"/>
            <a:ext cx="4417226" cy="33137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7463" y="2881814"/>
            <a:ext cx="5304137" cy="336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926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ctr"/>
            <a:fld id="{04D96F5B-854F-438F-9A1E-A7BDCD1E2656}" type="datetime1">
              <a:rPr lang="en-US" smtClean="0"/>
              <a:pPr algn="ctr"/>
              <a:t>10/13/2014</a:t>
            </a:fld>
            <a:endParaRPr lang="en-US" dirty="0"/>
          </a:p>
        </p:txBody>
      </p:sp>
      <p:sp>
        <p:nvSpPr>
          <p:cNvPr id="4" name="Footer Placeholder 3"/>
          <p:cNvSpPr>
            <a:spLocks noGrp="1"/>
          </p:cNvSpPr>
          <p:nvPr>
            <p:ph type="ftr" sz="quarter" idx="11"/>
          </p:nvPr>
        </p:nvSpPr>
        <p:spPr/>
        <p:txBody>
          <a:bodyPr/>
          <a:lstStyle/>
          <a:p>
            <a:pPr algn="ctr"/>
            <a:r>
              <a:rPr lang="en-US" smtClean="0"/>
              <a:t>Kai.Huang@tum</a:t>
            </a:r>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11</a:t>
            </a:fld>
            <a:endParaRPr lang="en-US" dirty="0"/>
          </a:p>
        </p:txBody>
      </p:sp>
      <p:sp>
        <p:nvSpPr>
          <p:cNvPr id="6" name="Title 5"/>
          <p:cNvSpPr>
            <a:spLocks noGrp="1"/>
          </p:cNvSpPr>
          <p:nvPr>
            <p:ph type="title"/>
          </p:nvPr>
        </p:nvSpPr>
        <p:spPr/>
        <p:txBody>
          <a:bodyPr/>
          <a:lstStyle/>
          <a:p>
            <a:r>
              <a:rPr lang="en-US" dirty="0"/>
              <a:t>Marker following group: Background</a:t>
            </a:r>
            <a:endParaRPr lang="en-US" dirty="0"/>
          </a:p>
        </p:txBody>
      </p:sp>
      <p:sp>
        <p:nvSpPr>
          <p:cNvPr id="7" name="Rechteck 5"/>
          <p:cNvSpPr/>
          <p:nvPr/>
        </p:nvSpPr>
        <p:spPr>
          <a:xfrm>
            <a:off x="584388" y="1319392"/>
            <a:ext cx="7994737" cy="21096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itchFamily="34" charset="0"/>
              <a:cs typeface="Calibri" pitchFamily="34" charset="0"/>
            </a:endParaRPr>
          </a:p>
        </p:txBody>
      </p:sp>
      <p:pic>
        <p:nvPicPr>
          <p:cNvPr id="8" name="Objekt 4"/>
          <p:cNvPicPr>
            <a:picLocks noChangeArrowheads="1"/>
          </p:cNvPicPr>
          <p:nvPr/>
        </p:nvPicPr>
        <p:blipFill>
          <a:blip r:embed="rId2" cstate="print">
            <a:extLst>
              <a:ext uri="{28A0092B-C50C-407E-A947-70E740481C1C}">
                <a14:useLocalDpi xmlns:a14="http://schemas.microsoft.com/office/drawing/2010/main" val="0"/>
              </a:ext>
            </a:extLst>
          </a:blip>
          <a:srcRect t="-362" b="-398"/>
          <a:stretch>
            <a:fillRect/>
          </a:stretch>
        </p:blipFill>
        <p:spPr bwMode="auto">
          <a:xfrm>
            <a:off x="772004" y="1782333"/>
            <a:ext cx="3648467" cy="150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34"/>
          <p:cNvSpPr/>
          <p:nvPr/>
        </p:nvSpPr>
        <p:spPr>
          <a:xfrm>
            <a:off x="778358" y="1319392"/>
            <a:ext cx="8059943" cy="400110"/>
          </a:xfrm>
          <a:prstGeom prst="rect">
            <a:avLst/>
          </a:prstGeom>
        </p:spPr>
        <p:txBody>
          <a:bodyPr wrap="square">
            <a:spAutoFit/>
          </a:bodyPr>
          <a:lstStyle/>
          <a:p>
            <a:pPr algn="l"/>
            <a:r>
              <a:rPr lang="en-US" sz="2000" dirty="0" smtClean="0">
                <a:latin typeface="Calibri" pitchFamily="34" charset="0"/>
                <a:cs typeface="Calibri" pitchFamily="34" charset="0"/>
              </a:rPr>
              <a:t>State-of-the-art automobiles have </a:t>
            </a:r>
            <a:r>
              <a:rPr lang="en-US" sz="2000" dirty="0">
                <a:latin typeface="Calibri" pitchFamily="34" charset="0"/>
                <a:cs typeface="Calibri" pitchFamily="34" charset="0"/>
              </a:rPr>
              <a:t>about 70 </a:t>
            </a:r>
            <a:r>
              <a:rPr lang="en-US" sz="2000" dirty="0" smtClean="0">
                <a:latin typeface="Calibri" pitchFamily="34" charset="0"/>
                <a:cs typeface="Calibri" pitchFamily="34" charset="0"/>
              </a:rPr>
              <a:t>(partly over 100) ECUs, with </a:t>
            </a:r>
            <a:endParaRPr lang="de-DE" sz="2000" dirty="0">
              <a:latin typeface="Calibri" pitchFamily="34" charset="0"/>
              <a:cs typeface="Calibri" pitchFamily="34" charset="0"/>
            </a:endParaRPr>
          </a:p>
        </p:txBody>
      </p:sp>
      <p:sp>
        <p:nvSpPr>
          <p:cNvPr id="10" name="Textfeld 37"/>
          <p:cNvSpPr txBox="1"/>
          <p:nvPr/>
        </p:nvSpPr>
        <p:spPr>
          <a:xfrm>
            <a:off x="5680373" y="1653935"/>
            <a:ext cx="2895599" cy="1631216"/>
          </a:xfrm>
          <a:prstGeom prst="rect">
            <a:avLst/>
          </a:prstGeom>
          <a:noFill/>
        </p:spPr>
        <p:txBody>
          <a:bodyPr wrap="square" rtlCol="0">
            <a:spAutoFit/>
          </a:bodyPr>
          <a:lstStyle/>
          <a:p>
            <a:pPr algn="l"/>
            <a:r>
              <a:rPr lang="en-US" sz="2000" dirty="0" smtClean="0">
                <a:latin typeface="Calibri" pitchFamily="34" charset="0"/>
                <a:cs typeface="Calibri" pitchFamily="34" charset="0"/>
              </a:rPr>
              <a:t>limits reached in </a:t>
            </a:r>
          </a:p>
          <a:p>
            <a:pPr marL="285750" indent="-285750" algn="l">
              <a:buFontTx/>
              <a:buChar char="-"/>
            </a:pPr>
            <a:r>
              <a:rPr lang="en-US" sz="2000" dirty="0" smtClean="0">
                <a:latin typeface="Calibri" pitchFamily="34" charset="0"/>
                <a:cs typeface="Calibri" pitchFamily="34" charset="0"/>
              </a:rPr>
              <a:t>Weight </a:t>
            </a:r>
          </a:p>
          <a:p>
            <a:pPr marL="285750" indent="-285750" algn="l">
              <a:buFontTx/>
              <a:buChar char="-"/>
            </a:pPr>
            <a:r>
              <a:rPr lang="en-US" sz="2000" dirty="0" smtClean="0">
                <a:latin typeface="Calibri" pitchFamily="34" charset="0"/>
                <a:cs typeface="Calibri" pitchFamily="34" charset="0"/>
              </a:rPr>
              <a:t>Space (size of car)</a:t>
            </a:r>
          </a:p>
          <a:p>
            <a:pPr marL="285750" indent="-285750" algn="l">
              <a:buFontTx/>
              <a:buChar char="-"/>
            </a:pPr>
            <a:r>
              <a:rPr lang="en-US" sz="2000" dirty="0" smtClean="0">
                <a:latin typeface="Calibri" pitchFamily="34" charset="0"/>
                <a:cs typeface="Calibri" pitchFamily="34" charset="0"/>
              </a:rPr>
              <a:t>Cost</a:t>
            </a:r>
          </a:p>
          <a:p>
            <a:pPr marL="285750" indent="-285750" algn="l">
              <a:buFontTx/>
              <a:buChar char="-"/>
            </a:pPr>
            <a:r>
              <a:rPr lang="en-US" sz="2000" dirty="0" smtClean="0">
                <a:latin typeface="Calibri" pitchFamily="34" charset="0"/>
                <a:cs typeface="Calibri" pitchFamily="34" charset="0"/>
              </a:rPr>
              <a:t>Cables and connectors</a:t>
            </a:r>
            <a:endParaRPr lang="en-US" sz="2000" dirty="0">
              <a:latin typeface="Calibri" pitchFamily="34" charset="0"/>
              <a:cs typeface="Calibri"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rot="19150105" flipH="1">
            <a:off x="6194841" y="5725478"/>
            <a:ext cx="388967" cy="302734"/>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rot="19150105" flipH="1">
            <a:off x="6127001" y="4324727"/>
            <a:ext cx="528719" cy="411502"/>
          </a:xfrm>
          <a:prstGeom prst="rect">
            <a:avLst/>
          </a:prstGeom>
          <a:noFill/>
          <a:ln w="9525">
            <a:noFill/>
            <a:miter lim="800000"/>
            <a:headEnd/>
            <a:tailEnd/>
          </a:ln>
        </p:spPr>
      </p:pic>
      <p:sp>
        <p:nvSpPr>
          <p:cNvPr id="13" name="Rechteck 21"/>
          <p:cNvSpPr/>
          <p:nvPr/>
        </p:nvSpPr>
        <p:spPr bwMode="auto">
          <a:xfrm>
            <a:off x="6092305" y="5390316"/>
            <a:ext cx="883936" cy="268752"/>
          </a:xfrm>
          <a:prstGeom prst="rect">
            <a:avLst/>
          </a:prstGeom>
          <a:solidFill>
            <a:srgbClr val="0071B9"/>
          </a:solidFill>
          <a:ln w="25400" cap="flat" cmpd="sng" algn="ctr">
            <a:solidFill>
              <a:srgbClr val="0071B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ysClr val="window" lastClr="FFFFFF"/>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smtClean="0">
                <a:ln>
                  <a:noFill/>
                </a:ln>
                <a:solidFill>
                  <a:sysClr val="window" lastClr="FFFFFF"/>
                </a:solidFill>
                <a:effectLst/>
                <a:uLnTx/>
                <a:uFillTx/>
                <a:latin typeface="Trebuchet MS"/>
                <a:ea typeface="+mn-ea"/>
                <a:cs typeface="+mn-cs"/>
              </a:rPr>
              <a:t>MC</a:t>
            </a:r>
            <a:endParaRPr kumimoji="0" lang="de-DE" sz="1050" b="0" i="0" u="none" strike="noStrike" kern="0" cap="none" spc="0" normalizeH="0" baseline="0" noProof="0" dirty="0">
              <a:ln>
                <a:noFill/>
              </a:ln>
              <a:solidFill>
                <a:sysClr val="window" lastClr="FFFFFF"/>
              </a:solidFill>
              <a:effectLst/>
              <a:uLnTx/>
              <a:uFillTx/>
              <a:latin typeface="Trebuchet MS"/>
              <a:ea typeface="+mn-ea"/>
              <a:cs typeface="+mn-cs"/>
            </a:endParaRPr>
          </a:p>
        </p:txBody>
      </p:sp>
      <p:cxnSp>
        <p:nvCxnSpPr>
          <p:cNvPr id="14" name="Gerade Verbindung mit Pfeil 22"/>
          <p:cNvCxnSpPr/>
          <p:nvPr/>
        </p:nvCxnSpPr>
        <p:spPr bwMode="auto">
          <a:xfrm>
            <a:off x="6044403" y="5018033"/>
            <a:ext cx="202544" cy="314173"/>
          </a:xfrm>
          <a:prstGeom prst="straightConnector1">
            <a:avLst/>
          </a:prstGeom>
          <a:noFill/>
          <a:ln w="25400" cap="flat" cmpd="sng" algn="ctr">
            <a:solidFill>
              <a:srgbClr val="0071B9"/>
            </a:solidFill>
            <a:prstDash val="solid"/>
            <a:headEnd type="none" w="med" len="med"/>
            <a:tailEnd type="triangle" w="lg" len="lg"/>
          </a:ln>
          <a:effectLst>
            <a:outerShdw blurRad="40000" dist="20000" dir="5400000" rotWithShape="0">
              <a:srgbClr val="000000">
                <a:alpha val="38000"/>
              </a:srgbClr>
            </a:outerShdw>
          </a:effectLst>
        </p:spPr>
      </p:cxnSp>
      <p:cxnSp>
        <p:nvCxnSpPr>
          <p:cNvPr id="15" name="Gerade Verbindung mit Pfeil 23"/>
          <p:cNvCxnSpPr/>
          <p:nvPr/>
        </p:nvCxnSpPr>
        <p:spPr bwMode="auto">
          <a:xfrm>
            <a:off x="6527416" y="5018033"/>
            <a:ext cx="6859" cy="314173"/>
          </a:xfrm>
          <a:prstGeom prst="straightConnector1">
            <a:avLst/>
          </a:prstGeom>
          <a:noFill/>
          <a:ln w="25400" cap="flat" cmpd="sng" algn="ctr">
            <a:solidFill>
              <a:srgbClr val="0071B9"/>
            </a:solidFill>
            <a:prstDash val="solid"/>
            <a:headEnd type="none" w="med" len="med"/>
            <a:tailEnd type="triangle" w="lg" len="lg"/>
          </a:ln>
          <a:effectLst>
            <a:outerShdw blurRad="40000" dist="20000" dir="5400000" rotWithShape="0">
              <a:srgbClr val="000000">
                <a:alpha val="38000"/>
              </a:srgbClr>
            </a:outerShdw>
          </a:effectLst>
        </p:spPr>
      </p:cxnSp>
      <p:cxnSp>
        <p:nvCxnSpPr>
          <p:cNvPr id="16" name="Gerade Verbindung mit Pfeil 24"/>
          <p:cNvCxnSpPr/>
          <p:nvPr/>
        </p:nvCxnSpPr>
        <p:spPr bwMode="auto">
          <a:xfrm flipH="1">
            <a:off x="6835919" y="5018033"/>
            <a:ext cx="243511" cy="314173"/>
          </a:xfrm>
          <a:prstGeom prst="straightConnector1">
            <a:avLst/>
          </a:prstGeom>
          <a:noFill/>
          <a:ln w="25400" cap="flat" cmpd="sng" algn="ctr">
            <a:solidFill>
              <a:srgbClr val="0071B9"/>
            </a:solidFill>
            <a:prstDash val="solid"/>
            <a:headEnd type="none" w="med" len="med"/>
            <a:tailEnd type="triangle" w="lg" len="lg"/>
          </a:ln>
          <a:effectLst>
            <a:outerShdw blurRad="40000" dist="20000" dir="5400000" rotWithShape="0">
              <a:srgbClr val="000000">
                <a:alpha val="38000"/>
              </a:srgbClr>
            </a:outerShdw>
          </a:effectLst>
        </p:spPr>
      </p:cxnSp>
      <p:grpSp>
        <p:nvGrpSpPr>
          <p:cNvPr id="2" name="Group 45"/>
          <p:cNvGrpSpPr/>
          <p:nvPr/>
        </p:nvGrpSpPr>
        <p:grpSpPr>
          <a:xfrm>
            <a:off x="5531016" y="4823478"/>
            <a:ext cx="2020834" cy="209181"/>
            <a:chOff x="5605256" y="4423003"/>
            <a:chExt cx="2231647" cy="245613"/>
          </a:xfrm>
        </p:grpSpPr>
        <p:sp>
          <p:nvSpPr>
            <p:cNvPr id="18" name="Rechteck 18"/>
            <p:cNvSpPr/>
            <p:nvPr/>
          </p:nvSpPr>
          <p:spPr bwMode="auto">
            <a:xfrm>
              <a:off x="5605256" y="4423003"/>
              <a:ext cx="650414" cy="245613"/>
            </a:xfrm>
            <a:prstGeom prst="rect">
              <a:avLst/>
            </a:prstGeom>
            <a:solidFill>
              <a:srgbClr val="0071B9"/>
            </a:solidFill>
            <a:ln w="25400" cap="flat" cmpd="sng" algn="ctr">
              <a:solidFill>
                <a:srgbClr val="0071B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ysClr val="window" lastClr="FFFFFF"/>
                  </a:solidFill>
                  <a:effectLst/>
                  <a:uLnTx/>
                  <a:uFillTx/>
                  <a:latin typeface="Trebuchet MS"/>
                  <a:ea typeface="+mn-ea"/>
                  <a:cs typeface="+mn-cs"/>
                </a:rPr>
                <a:t/>
              </a:r>
              <a:br>
                <a:rPr kumimoji="0" lang="de-DE" sz="900" b="0" i="0" u="none" strike="noStrike" kern="0" cap="none" spc="0" normalizeH="0" baseline="0" noProof="0" dirty="0">
                  <a:ln>
                    <a:noFill/>
                  </a:ln>
                  <a:solidFill>
                    <a:sysClr val="window" lastClr="FFFFFF"/>
                  </a:solidFill>
                  <a:effectLst/>
                  <a:uLnTx/>
                  <a:uFillTx/>
                  <a:latin typeface="Trebuchet MS"/>
                  <a:ea typeface="+mn-ea"/>
                  <a:cs typeface="+mn-cs"/>
                </a:rPr>
              </a:br>
              <a:r>
                <a:rPr kumimoji="0" lang="de-DE" sz="900" b="0" i="0" u="none" strike="noStrike" kern="0" cap="none" spc="0" normalizeH="0" baseline="0" noProof="0" dirty="0" smtClean="0">
                  <a:ln>
                    <a:noFill/>
                  </a:ln>
                  <a:solidFill>
                    <a:sysClr val="window" lastClr="FFFFFF"/>
                  </a:solidFill>
                  <a:effectLst/>
                  <a:uLnTx/>
                  <a:uFillTx/>
                  <a:latin typeface="Trebuchet MS"/>
                  <a:ea typeface="+mn-ea"/>
                  <a:cs typeface="+mn-cs"/>
                </a:rPr>
                <a:t>SC</a:t>
              </a:r>
              <a:endParaRPr kumimoji="0" lang="de-DE" sz="900" b="0" i="0" u="none" strike="noStrike" kern="0" cap="none" spc="0" normalizeH="0" baseline="0" noProof="0" dirty="0">
                <a:ln>
                  <a:noFill/>
                </a:ln>
                <a:solidFill>
                  <a:sysClr val="window" lastClr="FFFFFF"/>
                </a:solidFill>
                <a:effectLst/>
                <a:uLnTx/>
                <a:uFillTx/>
                <a:latin typeface="Trebuchet MS"/>
                <a:ea typeface="+mn-ea"/>
                <a:cs typeface="+mn-cs"/>
              </a:endParaRPr>
            </a:p>
          </p:txBody>
        </p:sp>
        <p:sp>
          <p:nvSpPr>
            <p:cNvPr id="19" name="Rechteck 19"/>
            <p:cNvSpPr/>
            <p:nvPr/>
          </p:nvSpPr>
          <p:spPr bwMode="auto">
            <a:xfrm>
              <a:off x="7186489" y="4423003"/>
              <a:ext cx="650414" cy="245613"/>
            </a:xfrm>
            <a:prstGeom prst="rect">
              <a:avLst/>
            </a:prstGeom>
            <a:solidFill>
              <a:srgbClr val="0071B9"/>
            </a:solidFill>
            <a:ln w="25400" cap="flat" cmpd="sng" algn="ctr">
              <a:solidFill>
                <a:srgbClr val="0071B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ysClr val="window" lastClr="FFFFFF"/>
                  </a:solidFill>
                  <a:effectLst/>
                  <a:uLnTx/>
                  <a:uFillTx/>
                  <a:latin typeface="Trebuchet MS"/>
                  <a:ea typeface="+mn-ea"/>
                  <a:cs typeface="+mn-cs"/>
                </a:rPr>
                <a:t/>
              </a:r>
              <a:br>
                <a:rPr kumimoji="0" lang="de-DE" sz="900" b="0" i="0" u="none" strike="noStrike" kern="0" cap="none" spc="0" normalizeH="0" baseline="0" noProof="0" dirty="0">
                  <a:ln>
                    <a:noFill/>
                  </a:ln>
                  <a:solidFill>
                    <a:sysClr val="window" lastClr="FFFFFF"/>
                  </a:solidFill>
                  <a:effectLst/>
                  <a:uLnTx/>
                  <a:uFillTx/>
                  <a:latin typeface="Trebuchet MS"/>
                  <a:ea typeface="+mn-ea"/>
                  <a:cs typeface="+mn-cs"/>
                </a:rPr>
              </a:br>
              <a:r>
                <a:rPr kumimoji="0" lang="de-DE" sz="900" b="0" i="0" u="none" strike="noStrike" kern="0" cap="none" spc="0" normalizeH="0" baseline="0" noProof="0" dirty="0" smtClean="0">
                  <a:ln>
                    <a:noFill/>
                  </a:ln>
                  <a:solidFill>
                    <a:sysClr val="window" lastClr="FFFFFF"/>
                  </a:solidFill>
                  <a:effectLst/>
                  <a:uLnTx/>
                  <a:uFillTx/>
                  <a:latin typeface="Trebuchet MS"/>
                  <a:ea typeface="+mn-ea"/>
                  <a:cs typeface="+mn-cs"/>
                </a:rPr>
                <a:t>SC</a:t>
              </a:r>
              <a:endParaRPr kumimoji="0" lang="de-DE" sz="900" b="0" i="0" u="none" strike="noStrike" kern="0" cap="none" spc="0" normalizeH="0" baseline="0" noProof="0" dirty="0">
                <a:ln>
                  <a:noFill/>
                </a:ln>
                <a:solidFill>
                  <a:sysClr val="window" lastClr="FFFFFF"/>
                </a:solidFill>
                <a:effectLst/>
                <a:uLnTx/>
                <a:uFillTx/>
                <a:latin typeface="Trebuchet MS"/>
                <a:ea typeface="+mn-ea"/>
                <a:cs typeface="+mn-cs"/>
              </a:endParaRPr>
            </a:p>
          </p:txBody>
        </p:sp>
        <p:sp>
          <p:nvSpPr>
            <p:cNvPr id="20" name="Rechteck 20"/>
            <p:cNvSpPr/>
            <p:nvPr/>
          </p:nvSpPr>
          <p:spPr bwMode="auto">
            <a:xfrm>
              <a:off x="6395873" y="4423003"/>
              <a:ext cx="650414" cy="245613"/>
            </a:xfrm>
            <a:prstGeom prst="rect">
              <a:avLst/>
            </a:prstGeom>
            <a:solidFill>
              <a:srgbClr val="0071B9"/>
            </a:solidFill>
            <a:ln w="25400" cap="flat" cmpd="sng" algn="ctr">
              <a:solidFill>
                <a:srgbClr val="0071B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ysClr val="window" lastClr="FFFFFF"/>
                  </a:solidFill>
                  <a:effectLst/>
                  <a:uLnTx/>
                  <a:uFillTx/>
                  <a:latin typeface="Trebuchet MS"/>
                  <a:ea typeface="+mn-ea"/>
                  <a:cs typeface="+mn-cs"/>
                </a:rPr>
                <a:t/>
              </a:r>
              <a:br>
                <a:rPr kumimoji="0" lang="de-DE" sz="900" b="0" i="0" u="none" strike="noStrike" kern="0" cap="none" spc="0" normalizeH="0" baseline="0" noProof="0" dirty="0">
                  <a:ln>
                    <a:noFill/>
                  </a:ln>
                  <a:solidFill>
                    <a:sysClr val="window" lastClr="FFFFFF"/>
                  </a:solidFill>
                  <a:effectLst/>
                  <a:uLnTx/>
                  <a:uFillTx/>
                  <a:latin typeface="Trebuchet MS"/>
                  <a:ea typeface="+mn-ea"/>
                  <a:cs typeface="+mn-cs"/>
                </a:rPr>
              </a:br>
              <a:r>
                <a:rPr kumimoji="0" lang="de-DE" sz="900" b="0" i="0" u="none" strike="noStrike" kern="0" cap="none" spc="0" normalizeH="0" baseline="0" noProof="0" dirty="0" smtClean="0">
                  <a:ln>
                    <a:noFill/>
                  </a:ln>
                  <a:solidFill>
                    <a:sysClr val="window" lastClr="FFFFFF"/>
                  </a:solidFill>
                  <a:effectLst/>
                  <a:uLnTx/>
                  <a:uFillTx/>
                  <a:latin typeface="Trebuchet MS"/>
                  <a:ea typeface="+mn-ea"/>
                  <a:cs typeface="+mn-cs"/>
                </a:rPr>
                <a:t>SC</a:t>
              </a:r>
              <a:endParaRPr kumimoji="0" lang="de-DE" sz="900" b="0" i="0" u="none" strike="noStrike" kern="0" cap="none" spc="0" normalizeH="0" baseline="0" noProof="0" dirty="0">
                <a:ln>
                  <a:noFill/>
                </a:ln>
                <a:solidFill>
                  <a:sysClr val="window" lastClr="FFFFFF"/>
                </a:solidFill>
                <a:effectLst/>
                <a:uLnTx/>
                <a:uFillTx/>
                <a:latin typeface="Trebuchet MS"/>
                <a:ea typeface="+mn-ea"/>
                <a:cs typeface="+mn-cs"/>
              </a:endParaRPr>
            </a:p>
          </p:txBody>
        </p:sp>
        <p:sp>
          <p:nvSpPr>
            <p:cNvPr id="21" name="Rechteck 25"/>
            <p:cNvSpPr/>
            <p:nvPr/>
          </p:nvSpPr>
          <p:spPr bwMode="auto">
            <a:xfrm>
              <a:off x="5790787" y="4457977"/>
              <a:ext cx="260376" cy="84255"/>
            </a:xfrm>
            <a:prstGeom prst="rect">
              <a:avLst/>
            </a:prstGeom>
            <a:solidFill>
              <a:sysClr val="window" lastClr="FFFFFF"/>
            </a:solidFill>
            <a:ln w="25400" cap="flat" cmpd="sng" algn="ctr">
              <a:solidFill>
                <a:srgbClr val="0071B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5E5F61"/>
                </a:solidFill>
                <a:effectLst/>
                <a:uLnTx/>
                <a:uFillTx/>
                <a:latin typeface="Trebuchet MS"/>
                <a:ea typeface="+mn-ea"/>
                <a:cs typeface="+mn-cs"/>
              </a:endParaRPr>
            </a:p>
          </p:txBody>
        </p:sp>
        <p:sp>
          <p:nvSpPr>
            <p:cNvPr id="22" name="Rechteck 26"/>
            <p:cNvSpPr/>
            <p:nvPr/>
          </p:nvSpPr>
          <p:spPr bwMode="auto">
            <a:xfrm>
              <a:off x="6581404" y="4457977"/>
              <a:ext cx="260376" cy="84255"/>
            </a:xfrm>
            <a:prstGeom prst="rect">
              <a:avLst/>
            </a:prstGeom>
            <a:solidFill>
              <a:sysClr val="window" lastClr="FFFFFF"/>
            </a:solidFill>
            <a:ln w="25400" cap="flat" cmpd="sng" algn="ctr">
              <a:solidFill>
                <a:srgbClr val="0071B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5E5F61"/>
                </a:solidFill>
                <a:effectLst/>
                <a:uLnTx/>
                <a:uFillTx/>
                <a:latin typeface="Trebuchet MS"/>
                <a:ea typeface="+mn-ea"/>
                <a:cs typeface="+mn-cs"/>
              </a:endParaRPr>
            </a:p>
          </p:txBody>
        </p:sp>
        <p:sp>
          <p:nvSpPr>
            <p:cNvPr id="23" name="Rechteck 27"/>
            <p:cNvSpPr/>
            <p:nvPr/>
          </p:nvSpPr>
          <p:spPr bwMode="auto">
            <a:xfrm>
              <a:off x="7372020" y="4457977"/>
              <a:ext cx="260376" cy="84255"/>
            </a:xfrm>
            <a:prstGeom prst="rect">
              <a:avLst/>
            </a:prstGeom>
            <a:solidFill>
              <a:sysClr val="window" lastClr="FFFFFF"/>
            </a:solidFill>
            <a:ln w="25400" cap="flat" cmpd="sng" algn="ctr">
              <a:solidFill>
                <a:srgbClr val="0071B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5E5F61"/>
                </a:solidFill>
                <a:effectLst/>
                <a:uLnTx/>
                <a:uFillTx/>
                <a:latin typeface="Trebuchet MS"/>
                <a:ea typeface="+mn-ea"/>
                <a:cs typeface="+mn-cs"/>
              </a:endParaRPr>
            </a:p>
          </p:txBody>
        </p:sp>
      </p:grpSp>
      <p:sp>
        <p:nvSpPr>
          <p:cNvPr id="24" name="Rechteck 28"/>
          <p:cNvSpPr/>
          <p:nvPr/>
        </p:nvSpPr>
        <p:spPr bwMode="auto">
          <a:xfrm>
            <a:off x="6166763" y="5434994"/>
            <a:ext cx="235779" cy="71757"/>
          </a:xfrm>
          <a:prstGeom prst="rect">
            <a:avLst/>
          </a:prstGeom>
          <a:solidFill>
            <a:sysClr val="window" lastClr="FFFFFF"/>
          </a:solidFill>
          <a:ln w="25400" cap="flat" cmpd="sng" algn="ctr">
            <a:solidFill>
              <a:srgbClr val="0071B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rgbClr val="5E5F61"/>
              </a:solidFill>
              <a:effectLst/>
              <a:uLnTx/>
              <a:uFillTx/>
              <a:latin typeface="Trebuchet MS"/>
              <a:ea typeface="+mn-ea"/>
              <a:cs typeface="+mn-cs"/>
            </a:endParaRPr>
          </a:p>
        </p:txBody>
      </p:sp>
      <p:sp>
        <p:nvSpPr>
          <p:cNvPr id="25" name="Rechteck 29"/>
          <p:cNvSpPr/>
          <p:nvPr/>
        </p:nvSpPr>
        <p:spPr bwMode="auto">
          <a:xfrm>
            <a:off x="6419724" y="5434994"/>
            <a:ext cx="235780" cy="71757"/>
          </a:xfrm>
          <a:prstGeom prst="rect">
            <a:avLst/>
          </a:prstGeom>
          <a:solidFill>
            <a:sysClr val="window" lastClr="FFFFFF"/>
          </a:solidFill>
          <a:ln w="25400" cap="flat" cmpd="sng" algn="ctr">
            <a:solidFill>
              <a:srgbClr val="0071B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rgbClr val="5E5F61"/>
              </a:solidFill>
              <a:effectLst/>
              <a:uLnTx/>
              <a:uFillTx/>
              <a:latin typeface="Trebuchet MS"/>
              <a:ea typeface="+mn-ea"/>
              <a:cs typeface="+mn-cs"/>
            </a:endParaRPr>
          </a:p>
        </p:txBody>
      </p:sp>
      <p:sp>
        <p:nvSpPr>
          <p:cNvPr id="26" name="Rechteck 30"/>
          <p:cNvSpPr/>
          <p:nvPr/>
        </p:nvSpPr>
        <p:spPr bwMode="auto">
          <a:xfrm>
            <a:off x="6672687" y="5434994"/>
            <a:ext cx="235779" cy="71757"/>
          </a:xfrm>
          <a:prstGeom prst="rect">
            <a:avLst/>
          </a:prstGeom>
          <a:solidFill>
            <a:sysClr val="window" lastClr="FFFFFF"/>
          </a:solidFill>
          <a:ln w="25400" cap="flat" cmpd="sng" algn="ctr">
            <a:solidFill>
              <a:srgbClr val="0071B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rgbClr val="5E5F61"/>
              </a:solidFill>
              <a:effectLst/>
              <a:uLnTx/>
              <a:uFillTx/>
              <a:latin typeface="Trebuchet MS"/>
              <a:ea typeface="+mn-ea"/>
              <a:cs typeface="+mn-cs"/>
            </a:endParaRPr>
          </a:p>
        </p:txBody>
      </p:sp>
      <p:pic>
        <p:nvPicPr>
          <p:cNvPr id="27" name="Picture 2"/>
          <p:cNvPicPr>
            <a:picLocks noChangeAspect="1" noChangeArrowheads="1"/>
          </p:cNvPicPr>
          <p:nvPr/>
        </p:nvPicPr>
        <p:blipFill>
          <a:blip r:embed="rId5" cstate="print"/>
          <a:srcRect/>
          <a:stretch>
            <a:fillRect/>
          </a:stretch>
        </p:blipFill>
        <p:spPr bwMode="auto">
          <a:xfrm>
            <a:off x="5555220" y="5434994"/>
            <a:ext cx="564768" cy="450864"/>
          </a:xfrm>
          <a:prstGeom prst="rect">
            <a:avLst/>
          </a:prstGeom>
          <a:noFill/>
          <a:ln w="9525">
            <a:solidFill>
              <a:schemeClr val="tx1"/>
            </a:solidFill>
            <a:miter lim="800000"/>
            <a:headEnd/>
            <a:tailEnd/>
          </a:ln>
        </p:spPr>
      </p:pic>
      <p:pic>
        <p:nvPicPr>
          <p:cNvPr id="28" name="Picture 3"/>
          <p:cNvPicPr>
            <a:picLocks noChangeAspect="1" noChangeArrowheads="1"/>
          </p:cNvPicPr>
          <p:nvPr/>
        </p:nvPicPr>
        <p:blipFill>
          <a:blip r:embed="rId6" cstate="print"/>
          <a:srcRect/>
          <a:stretch>
            <a:fillRect/>
          </a:stretch>
        </p:blipFill>
        <p:spPr bwMode="auto">
          <a:xfrm>
            <a:off x="6858944" y="5517890"/>
            <a:ext cx="680593" cy="282355"/>
          </a:xfrm>
          <a:prstGeom prst="rect">
            <a:avLst/>
          </a:prstGeom>
          <a:noFill/>
          <a:ln w="9525">
            <a:noFill/>
            <a:miter lim="800000"/>
            <a:headEnd/>
            <a:tailEnd/>
          </a:ln>
        </p:spPr>
      </p:pic>
      <p:grpSp>
        <p:nvGrpSpPr>
          <p:cNvPr id="17" name="Group 51"/>
          <p:cNvGrpSpPr/>
          <p:nvPr/>
        </p:nvGrpSpPr>
        <p:grpSpPr>
          <a:xfrm>
            <a:off x="5447160" y="4297268"/>
            <a:ext cx="2253285" cy="450864"/>
            <a:chOff x="5512652" y="4130918"/>
            <a:chExt cx="2488348" cy="529390"/>
          </a:xfrm>
        </p:grpSpPr>
        <p:pic>
          <p:nvPicPr>
            <p:cNvPr id="30" name="Picture 2"/>
            <p:cNvPicPr>
              <a:picLocks noChangeAspect="1" noChangeArrowheads="1"/>
            </p:cNvPicPr>
            <p:nvPr/>
          </p:nvPicPr>
          <p:blipFill>
            <a:blip r:embed="rId5" cstate="print"/>
            <a:srcRect/>
            <a:stretch>
              <a:fillRect/>
            </a:stretch>
          </p:blipFill>
          <p:spPr bwMode="auto">
            <a:xfrm>
              <a:off x="5512652" y="4130918"/>
              <a:ext cx="623685" cy="529390"/>
            </a:xfrm>
            <a:prstGeom prst="rect">
              <a:avLst/>
            </a:prstGeom>
            <a:noFill/>
            <a:ln w="9525">
              <a:solidFill>
                <a:schemeClr val="tx1"/>
              </a:solidFill>
              <a:miter lim="800000"/>
              <a:headEnd/>
              <a:tailEnd/>
            </a:ln>
          </p:spPr>
        </p:pic>
        <p:pic>
          <p:nvPicPr>
            <p:cNvPr id="31" name="Picture 3"/>
            <p:cNvPicPr>
              <a:picLocks noChangeAspect="1" noChangeArrowheads="1"/>
            </p:cNvPicPr>
            <p:nvPr/>
          </p:nvPicPr>
          <p:blipFill>
            <a:blip r:embed="rId6" cstate="print"/>
            <a:srcRect/>
            <a:stretch>
              <a:fillRect/>
            </a:stretch>
          </p:blipFill>
          <p:spPr bwMode="auto">
            <a:xfrm>
              <a:off x="7249408" y="4328776"/>
              <a:ext cx="751592" cy="331532"/>
            </a:xfrm>
            <a:prstGeom prst="rect">
              <a:avLst/>
            </a:prstGeom>
            <a:noFill/>
            <a:ln w="9525">
              <a:noFill/>
              <a:miter lim="800000"/>
              <a:headEnd/>
              <a:tailEnd/>
            </a:ln>
          </p:spPr>
        </p:pic>
        <p:grpSp>
          <p:nvGrpSpPr>
            <p:cNvPr id="29" name="Group 46"/>
            <p:cNvGrpSpPr/>
            <p:nvPr/>
          </p:nvGrpSpPr>
          <p:grpSpPr>
            <a:xfrm>
              <a:off x="6295068" y="4233430"/>
              <a:ext cx="867732" cy="426878"/>
              <a:chOff x="6225100" y="3962400"/>
              <a:chExt cx="867732" cy="426878"/>
            </a:xfrm>
          </p:grpSpPr>
          <p:pic>
            <p:nvPicPr>
              <p:cNvPr id="33" name="Picture 3"/>
              <p:cNvPicPr>
                <a:picLocks noChangeAspect="1" noChangeArrowheads="1"/>
              </p:cNvPicPr>
              <p:nvPr/>
            </p:nvPicPr>
            <p:blipFill>
              <a:blip r:embed="rId7" cstate="print"/>
              <a:srcRect/>
              <a:stretch>
                <a:fillRect/>
              </a:stretch>
            </p:blipFill>
            <p:spPr bwMode="auto">
              <a:xfrm>
                <a:off x="6639221" y="4013430"/>
                <a:ext cx="453610" cy="342034"/>
              </a:xfrm>
              <a:prstGeom prst="rect">
                <a:avLst/>
              </a:prstGeom>
              <a:noFill/>
              <a:ln w="9525">
                <a:noFill/>
                <a:miter lim="800000"/>
                <a:headEnd/>
                <a:tailEnd/>
              </a:ln>
            </p:spPr>
          </p:pic>
          <p:sp>
            <p:nvSpPr>
              <p:cNvPr id="34" name="Rechteck 15"/>
              <p:cNvSpPr/>
              <p:nvPr/>
            </p:nvSpPr>
            <p:spPr>
              <a:xfrm>
                <a:off x="6225100" y="3962400"/>
                <a:ext cx="867732" cy="426878"/>
              </a:xfrm>
              <a:prstGeom prst="rect">
                <a:avLst/>
              </a:prstGeom>
              <a:noFill/>
              <a:ln w="9525">
                <a:solidFill>
                  <a:schemeClr val="tx1"/>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pic>
        <p:nvPicPr>
          <p:cNvPr id="35" name="Picture 3"/>
          <p:cNvPicPr>
            <a:picLocks noChangeAspect="1" noChangeArrowheads="1"/>
          </p:cNvPicPr>
          <p:nvPr/>
        </p:nvPicPr>
        <p:blipFill>
          <a:blip r:embed="rId8" cstate="print"/>
          <a:srcRect/>
          <a:stretch>
            <a:fillRect/>
          </a:stretch>
        </p:blipFill>
        <p:spPr bwMode="auto">
          <a:xfrm>
            <a:off x="6533732" y="5766875"/>
            <a:ext cx="302188" cy="214303"/>
          </a:xfrm>
          <a:prstGeom prst="rect">
            <a:avLst/>
          </a:prstGeom>
          <a:noFill/>
          <a:ln w="9525">
            <a:noFill/>
            <a:miter lim="800000"/>
            <a:headEnd/>
            <a:tailEnd/>
          </a:ln>
        </p:spPr>
      </p:pic>
      <p:sp>
        <p:nvSpPr>
          <p:cNvPr id="36" name="Rechteck 17"/>
          <p:cNvSpPr/>
          <p:nvPr/>
        </p:nvSpPr>
        <p:spPr>
          <a:xfrm>
            <a:off x="6222016" y="5727654"/>
            <a:ext cx="613904" cy="253523"/>
          </a:xfrm>
          <a:prstGeom prst="rect">
            <a:avLst/>
          </a:prstGeom>
          <a:noFill/>
          <a:ln w="9525">
            <a:solidFill>
              <a:schemeClr val="tx1"/>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7" name="Rechteck 4"/>
          <p:cNvSpPr/>
          <p:nvPr/>
        </p:nvSpPr>
        <p:spPr>
          <a:xfrm>
            <a:off x="578180" y="3951517"/>
            <a:ext cx="7994737" cy="20851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Objekt 6"/>
          <p:cNvPicPr>
            <a:picLocks noChangeArrowheads="1"/>
          </p:cNvPicPr>
          <p:nvPr/>
        </p:nvPicPr>
        <p:blipFill>
          <a:blip r:embed="rId9" cstate="print">
            <a:extLst>
              <a:ext uri="{28A0092B-C50C-407E-A947-70E740481C1C}">
                <a14:useLocalDpi xmlns:a14="http://schemas.microsoft.com/office/drawing/2010/main" val="0"/>
              </a:ext>
            </a:extLst>
          </a:blip>
          <a:srcRect t="-362" b="-398"/>
          <a:stretch>
            <a:fillRect/>
          </a:stretch>
        </p:blipFill>
        <p:spPr bwMode="auto">
          <a:xfrm>
            <a:off x="752480" y="4506764"/>
            <a:ext cx="3648467" cy="150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hteck 35"/>
          <p:cNvSpPr/>
          <p:nvPr/>
        </p:nvSpPr>
        <p:spPr>
          <a:xfrm>
            <a:off x="597305" y="3960526"/>
            <a:ext cx="8022993" cy="1015663"/>
          </a:xfrm>
          <a:prstGeom prst="rect">
            <a:avLst/>
          </a:prstGeom>
        </p:spPr>
        <p:txBody>
          <a:bodyPr wrap="square">
            <a:spAutoFit/>
          </a:bodyPr>
          <a:lstStyle/>
          <a:p>
            <a:pPr algn="l"/>
            <a:r>
              <a:rPr lang="en-US" dirty="0" smtClean="0">
                <a:latin typeface="Calibri" pitchFamily="34" charset="0"/>
                <a:cs typeface="Calibri" pitchFamily="34" charset="0"/>
              </a:rPr>
              <a:t>Possible solution: car ICT structure using 5 to10 highly re-centralized and integrated ECUs </a:t>
            </a:r>
          </a:p>
          <a:p>
            <a:endParaRPr lang="de-DE" b="1" dirty="0">
              <a:latin typeface="Calibri" pitchFamily="34" charset="0"/>
              <a:cs typeface="Calibri" pitchFamily="34" charset="0"/>
            </a:endParaRPr>
          </a:p>
        </p:txBody>
      </p:sp>
      <p:sp>
        <p:nvSpPr>
          <p:cNvPr id="40" name="Pfeil nach rechts 36"/>
          <p:cNvSpPr/>
          <p:nvPr/>
        </p:nvSpPr>
        <p:spPr>
          <a:xfrm rot="5400000">
            <a:off x="4332936" y="3583152"/>
            <a:ext cx="429288" cy="456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itchFamily="34" charset="0"/>
              <a:cs typeface="Calibri" pitchFamily="34" charset="0"/>
            </a:endParaRPr>
          </a:p>
        </p:txBody>
      </p:sp>
      <p:cxnSp>
        <p:nvCxnSpPr>
          <p:cNvPr id="41" name="Gerade Verbindung 38"/>
          <p:cNvCxnSpPr/>
          <p:nvPr/>
        </p:nvCxnSpPr>
        <p:spPr>
          <a:xfrm>
            <a:off x="3297461" y="5116728"/>
            <a:ext cx="2470936" cy="215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39"/>
          <p:cNvCxnSpPr/>
          <p:nvPr/>
        </p:nvCxnSpPr>
        <p:spPr>
          <a:xfrm>
            <a:off x="3297461" y="5256116"/>
            <a:ext cx="2470936" cy="725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feld 43"/>
          <p:cNvSpPr txBox="1"/>
          <p:nvPr/>
        </p:nvSpPr>
        <p:spPr>
          <a:xfrm>
            <a:off x="5510999" y="5031398"/>
            <a:ext cx="547534" cy="235911"/>
          </a:xfrm>
          <a:prstGeom prst="rect">
            <a:avLst/>
          </a:prstGeom>
          <a:noFill/>
        </p:spPr>
        <p:txBody>
          <a:bodyPr wrap="none" rtlCol="0">
            <a:spAutoFit/>
          </a:bodyPr>
          <a:lstStyle/>
          <a:p>
            <a:r>
              <a:rPr lang="de-DE" sz="1200" dirty="0" smtClean="0">
                <a:latin typeface="Calibri" pitchFamily="34" charset="0"/>
                <a:cs typeface="Calibri" pitchFamily="34" charset="0"/>
              </a:rPr>
              <a:t>Engine</a:t>
            </a:r>
            <a:endParaRPr lang="de-DE" sz="1200" dirty="0">
              <a:latin typeface="Calibri" pitchFamily="34" charset="0"/>
              <a:cs typeface="Calibri" pitchFamily="34" charset="0"/>
            </a:endParaRPr>
          </a:p>
        </p:txBody>
      </p:sp>
      <p:sp>
        <p:nvSpPr>
          <p:cNvPr id="44" name="Textfeld 44"/>
          <p:cNvSpPr txBox="1"/>
          <p:nvPr/>
        </p:nvSpPr>
        <p:spPr>
          <a:xfrm>
            <a:off x="6499979" y="4989833"/>
            <a:ext cx="578017" cy="235911"/>
          </a:xfrm>
          <a:prstGeom prst="rect">
            <a:avLst/>
          </a:prstGeom>
          <a:noFill/>
        </p:spPr>
        <p:txBody>
          <a:bodyPr wrap="none" rtlCol="0">
            <a:spAutoFit/>
          </a:bodyPr>
          <a:lstStyle/>
          <a:p>
            <a:r>
              <a:rPr lang="de-DE" sz="1200" dirty="0" smtClean="0">
                <a:latin typeface="Calibri" pitchFamily="34" charset="0"/>
                <a:cs typeface="Calibri" pitchFamily="34" charset="0"/>
              </a:rPr>
              <a:t>Chassis</a:t>
            </a:r>
            <a:endParaRPr lang="de-DE" sz="1200" dirty="0">
              <a:latin typeface="Calibri" pitchFamily="34" charset="0"/>
              <a:cs typeface="Calibri" pitchFamily="34" charset="0"/>
            </a:endParaRPr>
          </a:p>
        </p:txBody>
      </p:sp>
      <p:sp>
        <p:nvSpPr>
          <p:cNvPr id="45" name="Textfeld 45"/>
          <p:cNvSpPr txBox="1"/>
          <p:nvPr/>
        </p:nvSpPr>
        <p:spPr>
          <a:xfrm>
            <a:off x="7032316" y="5031398"/>
            <a:ext cx="1097531" cy="276999"/>
          </a:xfrm>
          <a:prstGeom prst="rect">
            <a:avLst/>
          </a:prstGeom>
          <a:noFill/>
        </p:spPr>
        <p:txBody>
          <a:bodyPr wrap="square" rtlCol="0">
            <a:spAutoFit/>
          </a:bodyPr>
          <a:lstStyle/>
          <a:p>
            <a:r>
              <a:rPr lang="de-DE" sz="1200" dirty="0" smtClean="0">
                <a:latin typeface="Calibri" pitchFamily="34" charset="0"/>
                <a:cs typeface="Calibri" pitchFamily="34" charset="0"/>
              </a:rPr>
              <a:t>Entertainment</a:t>
            </a:r>
            <a:endParaRPr lang="de-DE" sz="1200" dirty="0">
              <a:latin typeface="Calibri" pitchFamily="34" charset="0"/>
              <a:cs typeface="Calibri" pitchFamily="34" charset="0"/>
            </a:endParaRPr>
          </a:p>
        </p:txBody>
      </p:sp>
    </p:spTree>
    <p:extLst>
      <p:ext uri="{BB962C8B-B14F-4D97-AF65-F5344CB8AC3E}">
        <p14:creationId xmlns:p14="http://schemas.microsoft.com/office/powerpoint/2010/main" val="3299227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lgn="ctr"/>
            <a:fld id="{04D96F5B-854F-438F-9A1E-A7BDCD1E2656}" type="datetime1">
              <a:rPr lang="en-US" smtClean="0"/>
              <a:pPr algn="ctr"/>
              <a:t>10/13/2014</a:t>
            </a:fld>
            <a:endParaRPr lang="en-US" dirty="0"/>
          </a:p>
        </p:txBody>
      </p:sp>
      <p:sp>
        <p:nvSpPr>
          <p:cNvPr id="4" name="Footer Placeholder 3"/>
          <p:cNvSpPr>
            <a:spLocks noGrp="1"/>
          </p:cNvSpPr>
          <p:nvPr>
            <p:ph type="ftr" sz="quarter" idx="11"/>
          </p:nvPr>
        </p:nvSpPr>
        <p:spPr/>
        <p:txBody>
          <a:bodyPr/>
          <a:lstStyle/>
          <a:p>
            <a:pPr algn="ctr"/>
            <a:r>
              <a:rPr lang="en-US" smtClean="0"/>
              <a:t>Kai.Huang@tum</a:t>
            </a:r>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12</a:t>
            </a:fld>
            <a:endParaRPr lang="en-US" dirty="0"/>
          </a:p>
        </p:txBody>
      </p:sp>
      <p:sp>
        <p:nvSpPr>
          <p:cNvPr id="6" name="Title 5"/>
          <p:cNvSpPr>
            <a:spLocks noGrp="1"/>
          </p:cNvSpPr>
          <p:nvPr>
            <p:ph type="title"/>
          </p:nvPr>
        </p:nvSpPr>
        <p:spPr/>
        <p:txBody>
          <a:bodyPr/>
          <a:lstStyle/>
          <a:p>
            <a:r>
              <a:rPr lang="en-US" dirty="0"/>
              <a:t>Marker following group: Background</a:t>
            </a:r>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338138" y="1285875"/>
            <a:ext cx="8467725" cy="4962525"/>
          </a:xfrm>
          <a:prstGeom prst="rect">
            <a:avLst/>
          </a:prstGeom>
          <a:noFill/>
          <a:ln w="9525">
            <a:noFill/>
            <a:miter lim="800000"/>
            <a:headEnd/>
            <a:tailEnd/>
          </a:ln>
        </p:spPr>
      </p:pic>
    </p:spTree>
    <p:extLst>
      <p:ext uri="{BB962C8B-B14F-4D97-AF65-F5344CB8AC3E}">
        <p14:creationId xmlns:p14="http://schemas.microsoft.com/office/powerpoint/2010/main" val="1056514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tiv010\projekte$\Automotive\Studenten\Stuckert_Vitali\Vortrag_Bilder_Vitali\Vortrag_Bilder\Massenkarambol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5671" y="2928938"/>
            <a:ext cx="250507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1" name="Picture 7" descr="\\tiv010\projekte$\Automotive\Studenten\Stuckert_Vitali\Vortrag_Bilder_Vitali\Vortrag_Bilder\strassen-sta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0433" y="1143000"/>
            <a:ext cx="2500313"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9" descr="Szenario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4643438"/>
            <a:ext cx="25146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ontent Placeholder 33"/>
          <p:cNvSpPr>
            <a:spLocks noGrp="1"/>
          </p:cNvSpPr>
          <p:nvPr>
            <p:ph idx="1"/>
          </p:nvPr>
        </p:nvSpPr>
        <p:spPr/>
        <p:txBody>
          <a:bodyPr/>
          <a:lstStyle/>
          <a:p>
            <a:endParaRPr lang="en-US" dirty="0"/>
          </a:p>
        </p:txBody>
      </p:sp>
      <p:sp>
        <p:nvSpPr>
          <p:cNvPr id="4" name="Fußzeilenplatzhalter 3"/>
          <p:cNvSpPr>
            <a:spLocks noGrp="1"/>
          </p:cNvSpPr>
          <p:nvPr>
            <p:ph type="ftr" sz="quarter" idx="11"/>
          </p:nvPr>
        </p:nvSpPr>
        <p:spPr>
          <a:xfrm>
            <a:off x="6248400" y="5867400"/>
            <a:ext cx="2895600" cy="365125"/>
          </a:xfrm>
        </p:spPr>
        <p:txBody>
          <a:bodyPr/>
          <a:lstStyle/>
          <a:p>
            <a:pPr>
              <a:defRPr/>
            </a:pPr>
            <a:r>
              <a:rPr lang="de-DE" dirty="0" smtClean="0"/>
              <a:t>Source: </a:t>
            </a:r>
            <a:r>
              <a:rPr lang="de-DE" dirty="0" err="1" smtClean="0"/>
              <a:t>COMeSafety</a:t>
            </a:r>
            <a:r>
              <a:rPr lang="de-DE" dirty="0" smtClean="0"/>
              <a:t> </a:t>
            </a:r>
            <a:r>
              <a:rPr lang="de-DE" dirty="0" err="1" smtClean="0"/>
              <a:t>project</a:t>
            </a:r>
            <a:endParaRPr lang="de-DE" dirty="0"/>
          </a:p>
        </p:txBody>
      </p:sp>
      <p:sp>
        <p:nvSpPr>
          <p:cNvPr id="18" name="Titel 1"/>
          <p:cNvSpPr>
            <a:spLocks noGrp="1"/>
          </p:cNvSpPr>
          <p:nvPr>
            <p:ph type="title"/>
          </p:nvPr>
        </p:nvSpPr>
        <p:spPr>
          <a:xfrm>
            <a:off x="457200" y="381000"/>
            <a:ext cx="8686800" cy="762000"/>
          </a:xfrm>
        </p:spPr>
        <p:txBody>
          <a:bodyPr>
            <a:normAutofit/>
          </a:bodyPr>
          <a:lstStyle/>
          <a:p>
            <a:r>
              <a:rPr lang="de-DE" dirty="0" smtClean="0"/>
              <a:t> </a:t>
            </a:r>
            <a:r>
              <a:rPr lang="en-US" dirty="0"/>
              <a:t>Marker following group: Background</a:t>
            </a:r>
            <a:endParaRPr lang="de-DE" sz="1800" dirty="0"/>
          </a:p>
        </p:txBody>
      </p:sp>
      <p:grpSp>
        <p:nvGrpSpPr>
          <p:cNvPr id="2" name="Gruppierung 1"/>
          <p:cNvGrpSpPr/>
          <p:nvPr/>
        </p:nvGrpSpPr>
        <p:grpSpPr>
          <a:xfrm>
            <a:off x="251520" y="1319660"/>
            <a:ext cx="5756275" cy="4548188"/>
            <a:chOff x="249683" y="1596156"/>
            <a:chExt cx="5756275" cy="4548188"/>
          </a:xfrm>
        </p:grpSpPr>
        <p:pic>
          <p:nvPicPr>
            <p:cNvPr id="18126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683" y="1596156"/>
              <a:ext cx="5756275"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llipse 13"/>
            <p:cNvSpPr/>
            <p:nvPr/>
          </p:nvSpPr>
          <p:spPr bwMode="auto">
            <a:xfrm>
              <a:off x="4184352" y="2835001"/>
              <a:ext cx="218593" cy="218620"/>
            </a:xfrm>
            <a:prstGeom prst="ellipse">
              <a:avLst/>
            </a:prstGeom>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de-DE"/>
            </a:p>
          </p:txBody>
        </p:sp>
        <p:sp>
          <p:nvSpPr>
            <p:cNvPr id="15" name="Ellipse 14"/>
            <p:cNvSpPr/>
            <p:nvPr/>
          </p:nvSpPr>
          <p:spPr bwMode="auto">
            <a:xfrm>
              <a:off x="3674302" y="1669029"/>
              <a:ext cx="218593" cy="218620"/>
            </a:xfrm>
            <a:prstGeom prst="ellipse">
              <a:avLst/>
            </a:prstGeom>
            <a:solidFill>
              <a:srgbClr val="A01E28"/>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de-DE"/>
            </a:p>
          </p:txBody>
        </p:sp>
        <p:cxnSp>
          <p:nvCxnSpPr>
            <p:cNvPr id="16" name="Gerade Verbindung mit Pfeil 15"/>
            <p:cNvCxnSpPr/>
            <p:nvPr/>
          </p:nvCxnSpPr>
          <p:spPr bwMode="auto">
            <a:xfrm rot="10800000" flipV="1">
              <a:off x="1197421" y="2980456"/>
              <a:ext cx="2914650" cy="189547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Gerade Verbindung mit Pfeil 16"/>
            <p:cNvCxnSpPr/>
            <p:nvPr/>
          </p:nvCxnSpPr>
          <p:spPr bwMode="auto">
            <a:xfrm rot="16200000" flipH="1">
              <a:off x="3673920" y="2107332"/>
              <a:ext cx="728663" cy="43656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sp>
        <p:nvSpPr>
          <p:cNvPr id="20" name="Abgerundetes Rechteck 19"/>
          <p:cNvSpPr/>
          <p:nvPr/>
        </p:nvSpPr>
        <p:spPr>
          <a:xfrm>
            <a:off x="463967" y="1285862"/>
            <a:ext cx="4071966" cy="928694"/>
          </a:xfrm>
          <a:prstGeom prst="roundRect">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400" b="1" dirty="0"/>
              <a:t>Higher </a:t>
            </a:r>
            <a:r>
              <a:rPr lang="de-DE" sz="2400" b="1" dirty="0" err="1"/>
              <a:t>vehicle</a:t>
            </a:r>
            <a:r>
              <a:rPr lang="de-DE" sz="2400" b="1" dirty="0"/>
              <a:t> </a:t>
            </a:r>
            <a:r>
              <a:rPr lang="de-DE" sz="2400" b="1" dirty="0" err="1"/>
              <a:t>safety</a:t>
            </a:r>
            <a:endParaRPr lang="de-DE" sz="2400" b="1" dirty="0"/>
          </a:p>
        </p:txBody>
      </p:sp>
      <p:sp>
        <p:nvSpPr>
          <p:cNvPr id="21" name="Abgerundetes Rechteck 20"/>
          <p:cNvSpPr/>
          <p:nvPr/>
        </p:nvSpPr>
        <p:spPr>
          <a:xfrm>
            <a:off x="1321223" y="2500308"/>
            <a:ext cx="4071966" cy="928694"/>
          </a:xfrm>
          <a:prstGeom prst="roundRect">
            <a:avLst/>
          </a:prstGeom>
          <a:ln>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de-DE" sz="2400" b="1" dirty="0"/>
              <a:t>Traffic </a:t>
            </a:r>
            <a:r>
              <a:rPr lang="de-DE" sz="2400" b="1" dirty="0" err="1"/>
              <a:t>management</a:t>
            </a:r>
            <a:r>
              <a:rPr lang="de-DE" sz="2400" b="1" dirty="0"/>
              <a:t> &amp; </a:t>
            </a:r>
            <a:r>
              <a:rPr lang="de-DE" sz="2400" b="1" dirty="0" err="1"/>
              <a:t>optimization</a:t>
            </a:r>
            <a:endParaRPr lang="de-DE" sz="2400" b="1" dirty="0"/>
          </a:p>
        </p:txBody>
      </p:sp>
      <p:sp>
        <p:nvSpPr>
          <p:cNvPr id="22" name="Abgerundetes Rechteck 21"/>
          <p:cNvSpPr/>
          <p:nvPr/>
        </p:nvSpPr>
        <p:spPr>
          <a:xfrm>
            <a:off x="1821289" y="3857630"/>
            <a:ext cx="4071966" cy="928694"/>
          </a:xfrm>
          <a:prstGeom prst="roundRect">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400" b="1" dirty="0"/>
              <a:t>Infotainment &amp;</a:t>
            </a:r>
          </a:p>
          <a:p>
            <a:pPr algn="ctr">
              <a:defRPr/>
            </a:pPr>
            <a:r>
              <a:rPr lang="de-DE" sz="2400" b="1" dirty="0"/>
              <a:t>Value-</a:t>
            </a:r>
            <a:r>
              <a:rPr lang="de-DE" sz="2400" b="1" dirty="0" err="1"/>
              <a:t>added</a:t>
            </a:r>
            <a:r>
              <a:rPr lang="de-DE" sz="2400" b="1" dirty="0"/>
              <a:t> </a:t>
            </a:r>
            <a:r>
              <a:rPr lang="de-DE" sz="2400" b="1" dirty="0" err="1"/>
              <a:t>services</a:t>
            </a:r>
            <a:endParaRPr lang="de-DE" sz="2400" b="1" dirty="0"/>
          </a:p>
        </p:txBody>
      </p:sp>
      <p:sp>
        <p:nvSpPr>
          <p:cNvPr id="181264" name="Datumsplatzhalter 3"/>
          <p:cNvSpPr txBox="1">
            <a:spLocks/>
          </p:cNvSpPr>
          <p:nvPr/>
        </p:nvSpPr>
        <p:spPr bwMode="auto">
          <a:xfrm>
            <a:off x="8429625" y="6627813"/>
            <a:ext cx="660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E0AC169-7AA6-FE47-BB5B-2652AEE83F11}" type="datetime1">
              <a:rPr lang="de-DE" sz="700"/>
              <a:pPr algn="r" eaLnBrk="1" hangingPunct="1"/>
              <a:t>13.10.2014</a:t>
            </a:fld>
            <a:endParaRPr lang="de-DE" sz="700"/>
          </a:p>
        </p:txBody>
      </p:sp>
      <p:grpSp>
        <p:nvGrpSpPr>
          <p:cNvPr id="3" name="Gruppierung 18"/>
          <p:cNvGrpSpPr/>
          <p:nvPr/>
        </p:nvGrpSpPr>
        <p:grpSpPr>
          <a:xfrm>
            <a:off x="107504" y="5517232"/>
            <a:ext cx="1534965" cy="1008111"/>
            <a:chOff x="3212215" y="0"/>
            <a:chExt cx="1793883" cy="1178159"/>
          </a:xfrm>
        </p:grpSpPr>
        <p:sp>
          <p:nvSpPr>
            <p:cNvPr id="23" name="Abgerundetes Rechteck 22"/>
            <p:cNvSpPr/>
            <p:nvPr/>
          </p:nvSpPr>
          <p:spPr>
            <a:xfrm>
              <a:off x="3231579" y="0"/>
              <a:ext cx="1774519" cy="1178159"/>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Abgerundetes Rechteck 4"/>
            <p:cNvSpPr/>
            <p:nvPr/>
          </p:nvSpPr>
          <p:spPr>
            <a:xfrm>
              <a:off x="3212215" y="57513"/>
              <a:ext cx="1659493" cy="9635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de-DE" sz="1600" kern="1200" dirty="0" err="1" smtClean="0"/>
                <a:t>Vehicular</a:t>
              </a:r>
              <a:r>
                <a:rPr lang="de-DE" sz="1600" kern="1200" dirty="0" smtClean="0"/>
                <a:t> Ad Hoc </a:t>
              </a:r>
              <a:r>
                <a:rPr lang="de-DE" sz="1600" kern="1200" dirty="0" err="1" smtClean="0"/>
                <a:t>NETwork</a:t>
              </a:r>
              <a:r>
                <a:rPr lang="de-DE" sz="1600" kern="1200" dirty="0" smtClean="0"/>
                <a:t> (VANET)</a:t>
              </a:r>
              <a:endParaRPr lang="de-DE" sz="1600" kern="1200" dirty="0"/>
            </a:p>
          </p:txBody>
        </p:sp>
      </p:grpSp>
      <p:grpSp>
        <p:nvGrpSpPr>
          <p:cNvPr id="5" name="Gruppierung 24"/>
          <p:cNvGrpSpPr/>
          <p:nvPr/>
        </p:nvGrpSpPr>
        <p:grpSpPr>
          <a:xfrm>
            <a:off x="1619672" y="5517233"/>
            <a:ext cx="1512168" cy="1008112"/>
            <a:chOff x="-169003" y="1239517"/>
            <a:chExt cx="1774519" cy="1178159"/>
          </a:xfrm>
        </p:grpSpPr>
        <p:sp>
          <p:nvSpPr>
            <p:cNvPr id="32" name="Abgerundetes Rechteck 31"/>
            <p:cNvSpPr/>
            <p:nvPr/>
          </p:nvSpPr>
          <p:spPr>
            <a:xfrm>
              <a:off x="-169003" y="1239517"/>
              <a:ext cx="1774519" cy="1178159"/>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Abgerundetes Rechteck 4"/>
            <p:cNvSpPr/>
            <p:nvPr/>
          </p:nvSpPr>
          <p:spPr>
            <a:xfrm>
              <a:off x="-138478" y="1297030"/>
              <a:ext cx="1659493" cy="1063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de-DE" sz="1600" kern="1200" dirty="0" err="1" smtClean="0"/>
                <a:t>Latency</a:t>
              </a:r>
              <a:r>
                <a:rPr lang="de-DE" sz="1600" kern="1200" dirty="0" smtClean="0"/>
                <a:t> </a:t>
              </a:r>
              <a:r>
                <a:rPr lang="de-DE" sz="1600" kern="1200" dirty="0" err="1" smtClean="0"/>
                <a:t>requirements</a:t>
              </a:r>
              <a:endParaRPr lang="de-DE" sz="1600" kern="1200" dirty="0"/>
            </a:p>
          </p:txBody>
        </p:sp>
      </p:grpSp>
      <p:grpSp>
        <p:nvGrpSpPr>
          <p:cNvPr id="6" name="Gruppierung 25"/>
          <p:cNvGrpSpPr/>
          <p:nvPr/>
        </p:nvGrpSpPr>
        <p:grpSpPr>
          <a:xfrm>
            <a:off x="3131840" y="5517232"/>
            <a:ext cx="1512168" cy="1008112"/>
            <a:chOff x="0" y="2476584"/>
            <a:chExt cx="1774519" cy="1178159"/>
          </a:xfrm>
        </p:grpSpPr>
        <p:sp>
          <p:nvSpPr>
            <p:cNvPr id="30" name="Abgerundetes Rechteck 29"/>
            <p:cNvSpPr/>
            <p:nvPr/>
          </p:nvSpPr>
          <p:spPr>
            <a:xfrm>
              <a:off x="0" y="2476584"/>
              <a:ext cx="1774519" cy="1178159"/>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Abgerundetes Rechteck 6"/>
            <p:cNvSpPr/>
            <p:nvPr/>
          </p:nvSpPr>
          <p:spPr>
            <a:xfrm>
              <a:off x="84501" y="2534097"/>
              <a:ext cx="1659493" cy="1063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de-DE" sz="1600" kern="1200" dirty="0" err="1" smtClean="0"/>
                <a:t>Throughput</a:t>
              </a:r>
              <a:r>
                <a:rPr lang="de-DE" sz="1600" kern="1200" dirty="0" smtClean="0"/>
                <a:t> </a:t>
              </a:r>
              <a:r>
                <a:rPr lang="de-DE" sz="1600" kern="1200" dirty="0" err="1" smtClean="0"/>
                <a:t>and</a:t>
              </a:r>
              <a:r>
                <a:rPr lang="de-DE" sz="1600" kern="1200" dirty="0" smtClean="0"/>
                <a:t> </a:t>
              </a:r>
              <a:r>
                <a:rPr lang="de-DE" sz="1600" kern="1200" dirty="0" err="1" smtClean="0"/>
                <a:t>performance</a:t>
              </a:r>
              <a:endParaRPr lang="de-DE" sz="1600" kern="1200" dirty="0"/>
            </a:p>
          </p:txBody>
        </p:sp>
      </p:grpSp>
      <p:grpSp>
        <p:nvGrpSpPr>
          <p:cNvPr id="7" name="Gruppierung 26"/>
          <p:cNvGrpSpPr/>
          <p:nvPr/>
        </p:nvGrpSpPr>
        <p:grpSpPr>
          <a:xfrm>
            <a:off x="4644008" y="5517232"/>
            <a:ext cx="1518523" cy="1008195"/>
            <a:chOff x="0" y="3713652"/>
            <a:chExt cx="1774519" cy="1178159"/>
          </a:xfrm>
        </p:grpSpPr>
        <p:sp>
          <p:nvSpPr>
            <p:cNvPr id="28" name="Abgerundetes Rechteck 27"/>
            <p:cNvSpPr/>
            <p:nvPr/>
          </p:nvSpPr>
          <p:spPr>
            <a:xfrm>
              <a:off x="0" y="3713652"/>
              <a:ext cx="1774519" cy="1178159"/>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Abgerundetes Rechteck 8"/>
            <p:cNvSpPr/>
            <p:nvPr/>
          </p:nvSpPr>
          <p:spPr>
            <a:xfrm>
              <a:off x="57513" y="3771165"/>
              <a:ext cx="1659493" cy="1063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de-DE" sz="1600" kern="1200" dirty="0" smtClean="0"/>
                <a:t>Situation </a:t>
              </a:r>
              <a:r>
                <a:rPr lang="de-DE" sz="1600" kern="1200" dirty="0" err="1" smtClean="0"/>
                <a:t>adaptiveness</a:t>
              </a:r>
              <a:endParaRPr lang="de-DE" sz="1600" kern="1200" dirty="0"/>
            </a:p>
          </p:txBody>
        </p:sp>
      </p:grpSp>
    </p:spTree>
    <p:extLst>
      <p:ext uri="{BB962C8B-B14F-4D97-AF65-F5344CB8AC3E}">
        <p14:creationId xmlns:p14="http://schemas.microsoft.com/office/powerpoint/2010/main" val="13240533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Centralized architecture on </a:t>
            </a:r>
            <a:r>
              <a:rPr lang="en-US" dirty="0" err="1" smtClean="0"/>
              <a:t>eCar</a:t>
            </a:r>
            <a:endParaRPr lang="en-US" dirty="0" smtClean="0"/>
          </a:p>
          <a:p>
            <a:pPr lvl="1"/>
            <a:r>
              <a:rPr lang="en-US" dirty="0" smtClean="0"/>
              <a:t>High performance multi-core central ECU</a:t>
            </a:r>
          </a:p>
          <a:p>
            <a:pPr lvl="1"/>
            <a:r>
              <a:rPr lang="en-US" dirty="0" smtClean="0"/>
              <a:t>Communication with peripheral ECUs via Ethernet</a:t>
            </a:r>
          </a:p>
          <a:p>
            <a:pPr lvl="1"/>
            <a:r>
              <a:rPr lang="en-US" dirty="0" smtClean="0"/>
              <a:t>Car2X communication from the preceding car in emergency situations</a:t>
            </a:r>
          </a:p>
          <a:p>
            <a:r>
              <a:rPr lang="en-US" dirty="0" smtClean="0"/>
              <a:t>Competition</a:t>
            </a:r>
          </a:p>
          <a:p>
            <a:pPr lvl="1"/>
            <a:r>
              <a:rPr lang="en-US" dirty="0" err="1" smtClean="0"/>
              <a:t>BeagleBone</a:t>
            </a:r>
            <a:r>
              <a:rPr lang="en-US" dirty="0" smtClean="0"/>
              <a:t> Black</a:t>
            </a:r>
          </a:p>
          <a:p>
            <a:pPr lvl="1"/>
            <a:r>
              <a:rPr lang="en-US" dirty="0" err="1" smtClean="0"/>
              <a:t>OpenCV</a:t>
            </a:r>
            <a:endParaRPr lang="en-US" dirty="0" smtClean="0"/>
          </a:p>
          <a:p>
            <a:pPr lvl="1"/>
            <a:r>
              <a:rPr lang="en-US" dirty="0" smtClean="0"/>
              <a:t>ROS</a:t>
            </a:r>
            <a:endParaRPr lang="en-US" dirty="0"/>
          </a:p>
        </p:txBody>
      </p:sp>
      <p:sp>
        <p:nvSpPr>
          <p:cNvPr id="3" name="Date Placeholder 2"/>
          <p:cNvSpPr>
            <a:spLocks noGrp="1"/>
          </p:cNvSpPr>
          <p:nvPr>
            <p:ph type="dt" sz="half" idx="10"/>
          </p:nvPr>
        </p:nvSpPr>
        <p:spPr/>
        <p:txBody>
          <a:bodyPr/>
          <a:lstStyle/>
          <a:p>
            <a:pPr algn="ctr"/>
            <a:fld id="{04D96F5B-854F-438F-9A1E-A7BDCD1E2656}" type="datetime1">
              <a:rPr lang="en-US" smtClean="0"/>
              <a:pPr algn="ctr"/>
              <a:t>10/13/2014</a:t>
            </a:fld>
            <a:endParaRPr lang="en-US" dirty="0"/>
          </a:p>
        </p:txBody>
      </p:sp>
      <p:sp>
        <p:nvSpPr>
          <p:cNvPr id="4" name="Footer Placeholder 3"/>
          <p:cNvSpPr>
            <a:spLocks noGrp="1"/>
          </p:cNvSpPr>
          <p:nvPr>
            <p:ph type="ftr" sz="quarter" idx="11"/>
          </p:nvPr>
        </p:nvSpPr>
        <p:spPr/>
        <p:txBody>
          <a:bodyPr/>
          <a:lstStyle/>
          <a:p>
            <a:pPr algn="ctr"/>
            <a:r>
              <a:rPr lang="en-US" smtClean="0"/>
              <a:t>Kai.Huang@tum</a:t>
            </a:r>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14</a:t>
            </a:fld>
            <a:endParaRPr lang="en-US" dirty="0"/>
          </a:p>
        </p:txBody>
      </p:sp>
      <p:sp>
        <p:nvSpPr>
          <p:cNvPr id="6" name="Title 5"/>
          <p:cNvSpPr>
            <a:spLocks noGrp="1"/>
          </p:cNvSpPr>
          <p:nvPr>
            <p:ph type="title"/>
          </p:nvPr>
        </p:nvSpPr>
        <p:spPr/>
        <p:txBody>
          <a:bodyPr>
            <a:normAutofit/>
          </a:bodyPr>
          <a:lstStyle/>
          <a:p>
            <a:r>
              <a:rPr lang="en-US" dirty="0" smtClean="0"/>
              <a:t>Topics</a:t>
            </a:r>
            <a:endParaRPr lang="en-US" dirty="0"/>
          </a:p>
        </p:txBody>
      </p:sp>
    </p:spTree>
    <p:extLst>
      <p:ext uri="{BB962C8B-B14F-4D97-AF65-F5344CB8AC3E}">
        <p14:creationId xmlns:p14="http://schemas.microsoft.com/office/powerpoint/2010/main" val="161571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Expertise</a:t>
            </a:r>
          </a:p>
          <a:p>
            <a:pPr lvl="1"/>
            <a:r>
              <a:rPr lang="en-US" dirty="0" smtClean="0"/>
              <a:t>High motivation</a:t>
            </a:r>
          </a:p>
          <a:p>
            <a:pPr lvl="1"/>
            <a:r>
              <a:rPr lang="en-US" dirty="0" smtClean="0"/>
              <a:t>C/C++, Basic FPGA (will be taught), Ethernet communication</a:t>
            </a:r>
          </a:p>
          <a:p>
            <a:pPr lvl="1"/>
            <a:r>
              <a:rPr lang="en-US" dirty="0" smtClean="0"/>
              <a:t>ROS, </a:t>
            </a:r>
            <a:r>
              <a:rPr lang="en-US" dirty="0" err="1" smtClean="0"/>
              <a:t>OpenCV</a:t>
            </a:r>
            <a:r>
              <a:rPr lang="en-US" dirty="0" smtClean="0"/>
              <a:t> are plus</a:t>
            </a:r>
          </a:p>
          <a:p>
            <a:pPr lvl="1"/>
            <a:r>
              <a:rPr lang="en-US" dirty="0" smtClean="0"/>
              <a:t>Challenging, high research value</a:t>
            </a:r>
            <a:endParaRPr lang="en-US" dirty="0"/>
          </a:p>
        </p:txBody>
      </p:sp>
      <p:sp>
        <p:nvSpPr>
          <p:cNvPr id="3" name="Date Placeholder 2"/>
          <p:cNvSpPr>
            <a:spLocks noGrp="1"/>
          </p:cNvSpPr>
          <p:nvPr>
            <p:ph type="dt" sz="half" idx="10"/>
          </p:nvPr>
        </p:nvSpPr>
        <p:spPr/>
        <p:txBody>
          <a:bodyPr/>
          <a:lstStyle/>
          <a:p>
            <a:pPr algn="ctr"/>
            <a:fld id="{04D96F5B-854F-438F-9A1E-A7BDCD1E2656}" type="datetime1">
              <a:rPr lang="en-US" smtClean="0"/>
              <a:pPr algn="ctr"/>
              <a:t>10/13/2014</a:t>
            </a:fld>
            <a:endParaRPr lang="en-US" dirty="0"/>
          </a:p>
        </p:txBody>
      </p:sp>
      <p:sp>
        <p:nvSpPr>
          <p:cNvPr id="4" name="Footer Placeholder 3"/>
          <p:cNvSpPr>
            <a:spLocks noGrp="1"/>
          </p:cNvSpPr>
          <p:nvPr>
            <p:ph type="ftr" sz="quarter" idx="11"/>
          </p:nvPr>
        </p:nvSpPr>
        <p:spPr/>
        <p:txBody>
          <a:bodyPr/>
          <a:lstStyle/>
          <a:p>
            <a:pPr algn="ctr"/>
            <a:r>
              <a:rPr lang="en-US" smtClean="0"/>
              <a:t>Kai.Huang@tum</a:t>
            </a:r>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15</a:t>
            </a:fld>
            <a:endParaRPr lang="en-US" dirty="0"/>
          </a:p>
        </p:txBody>
      </p:sp>
      <p:sp>
        <p:nvSpPr>
          <p:cNvPr id="6" name="Title 5"/>
          <p:cNvSpPr>
            <a:spLocks noGrp="1"/>
          </p:cNvSpPr>
          <p:nvPr>
            <p:ph type="title"/>
          </p:nvPr>
        </p:nvSpPr>
        <p:spPr/>
        <p:txBody>
          <a:bodyPr>
            <a:normAutofit/>
          </a:bodyPr>
          <a:lstStyle/>
          <a:p>
            <a:r>
              <a:rPr lang="en-US" dirty="0"/>
              <a:t>Marker following </a:t>
            </a:r>
            <a:r>
              <a:rPr lang="en-US" dirty="0" smtClean="0"/>
              <a:t>group</a:t>
            </a:r>
            <a:endParaRPr lang="en-US" dirty="0"/>
          </a:p>
        </p:txBody>
      </p:sp>
    </p:spTree>
    <p:extLst>
      <p:ext uri="{BB962C8B-B14F-4D97-AF65-F5344CB8AC3E}">
        <p14:creationId xmlns:p14="http://schemas.microsoft.com/office/powerpoint/2010/main" val="2692956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Identify markers laying on the ground floor of our building</a:t>
            </a:r>
            <a:r>
              <a:rPr lang="en-US" dirty="0"/>
              <a:t> </a:t>
            </a:r>
            <a:r>
              <a:rPr lang="en-US" dirty="0" smtClean="0"/>
              <a:t>using a downwards mounted camera</a:t>
            </a:r>
          </a:p>
          <a:p>
            <a:r>
              <a:rPr lang="en-US" dirty="0" smtClean="0"/>
              <a:t>Follow the markers to reach the end point the fastest !</a:t>
            </a:r>
          </a:p>
          <a:p>
            <a:r>
              <a:rPr lang="en-US" dirty="0" smtClean="0"/>
              <a:t>iMX6 board as a main computing platform</a:t>
            </a:r>
          </a:p>
          <a:p>
            <a:pPr lvl="1"/>
            <a:r>
              <a:rPr lang="en-US" dirty="0" smtClean="0"/>
              <a:t>DE0-nano board as slave to execute low level functionalities</a:t>
            </a:r>
            <a:endParaRPr lang="en-US" dirty="0" smtClean="0"/>
          </a:p>
        </p:txBody>
      </p:sp>
      <p:sp>
        <p:nvSpPr>
          <p:cNvPr id="3" name="Date Placeholder 2"/>
          <p:cNvSpPr>
            <a:spLocks noGrp="1"/>
          </p:cNvSpPr>
          <p:nvPr>
            <p:ph type="dt" sz="half" idx="10"/>
          </p:nvPr>
        </p:nvSpPr>
        <p:spPr/>
        <p:txBody>
          <a:bodyPr/>
          <a:lstStyle/>
          <a:p>
            <a:pPr algn="ctr"/>
            <a:fld id="{04D96F5B-854F-438F-9A1E-A7BDCD1E2656}" type="datetime1">
              <a:rPr lang="en-US" smtClean="0"/>
              <a:pPr algn="ctr"/>
              <a:t>10/13/2014</a:t>
            </a:fld>
            <a:endParaRPr lang="en-US" dirty="0"/>
          </a:p>
        </p:txBody>
      </p:sp>
      <p:sp>
        <p:nvSpPr>
          <p:cNvPr id="4" name="Footer Placeholder 3"/>
          <p:cNvSpPr>
            <a:spLocks noGrp="1"/>
          </p:cNvSpPr>
          <p:nvPr>
            <p:ph type="ftr" sz="quarter" idx="11"/>
          </p:nvPr>
        </p:nvSpPr>
        <p:spPr/>
        <p:txBody>
          <a:bodyPr/>
          <a:lstStyle/>
          <a:p>
            <a:pPr algn="ctr"/>
            <a:r>
              <a:rPr lang="en-US" smtClean="0"/>
              <a:t>Kai.Huang@tum</a:t>
            </a:r>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16</a:t>
            </a:fld>
            <a:endParaRPr lang="en-US" dirty="0"/>
          </a:p>
        </p:txBody>
      </p:sp>
      <p:sp>
        <p:nvSpPr>
          <p:cNvPr id="6" name="Title 5"/>
          <p:cNvSpPr>
            <a:spLocks noGrp="1"/>
          </p:cNvSpPr>
          <p:nvPr>
            <p:ph type="title"/>
          </p:nvPr>
        </p:nvSpPr>
        <p:spPr/>
        <p:txBody>
          <a:bodyPr>
            <a:normAutofit/>
          </a:bodyPr>
          <a:lstStyle/>
          <a:p>
            <a:r>
              <a:rPr lang="en-US" dirty="0" smtClean="0"/>
              <a:t>Path following competition</a:t>
            </a:r>
            <a:endParaRPr lang="en-US" dirty="0"/>
          </a:p>
        </p:txBody>
      </p:sp>
    </p:spTree>
    <p:extLst>
      <p:ext uri="{BB962C8B-B14F-4D97-AF65-F5344CB8AC3E}">
        <p14:creationId xmlns:p14="http://schemas.microsoft.com/office/powerpoint/2010/main" val="2556293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Hands-on embedded systems design</a:t>
            </a:r>
          </a:p>
          <a:p>
            <a:pPr lvl="1"/>
            <a:r>
              <a:rPr lang="en-US" dirty="0" smtClean="0"/>
              <a:t>Embedded software</a:t>
            </a:r>
          </a:p>
          <a:p>
            <a:pPr lvl="1"/>
            <a:r>
              <a:rPr lang="en-US" dirty="0" smtClean="0"/>
              <a:t>Embedded hardware</a:t>
            </a:r>
          </a:p>
          <a:p>
            <a:pPr lvl="1"/>
            <a:r>
              <a:rPr lang="en-US" dirty="0" smtClean="0"/>
              <a:t>System integration</a:t>
            </a:r>
          </a:p>
          <a:p>
            <a:r>
              <a:rPr lang="en-US" dirty="0" smtClean="0"/>
              <a:t>Fun!</a:t>
            </a:r>
            <a:endParaRPr lang="en-US" dirty="0"/>
          </a:p>
        </p:txBody>
      </p:sp>
      <p:sp>
        <p:nvSpPr>
          <p:cNvPr id="3" name="Date Placeholder 2"/>
          <p:cNvSpPr>
            <a:spLocks noGrp="1"/>
          </p:cNvSpPr>
          <p:nvPr>
            <p:ph type="dt" sz="half" idx="10"/>
          </p:nvPr>
        </p:nvSpPr>
        <p:spPr/>
        <p:txBody>
          <a:bodyPr/>
          <a:lstStyle/>
          <a:p>
            <a:pPr algn="ctr"/>
            <a:fld id="{04D96F5B-854F-438F-9A1E-A7BDCD1E2656}" type="datetime1">
              <a:rPr lang="en-US" smtClean="0"/>
              <a:pPr algn="ctr"/>
              <a:t>10/13/2014</a:t>
            </a:fld>
            <a:endParaRPr lang="en-US" dirty="0"/>
          </a:p>
        </p:txBody>
      </p:sp>
      <p:sp>
        <p:nvSpPr>
          <p:cNvPr id="4" name="Footer Placeholder 3"/>
          <p:cNvSpPr>
            <a:spLocks noGrp="1"/>
          </p:cNvSpPr>
          <p:nvPr>
            <p:ph type="ftr" sz="quarter" idx="11"/>
          </p:nvPr>
        </p:nvSpPr>
        <p:spPr/>
        <p:txBody>
          <a:bodyPr/>
          <a:lstStyle/>
          <a:p>
            <a:pPr algn="ctr"/>
            <a:r>
              <a:rPr lang="en-US" smtClean="0"/>
              <a:t>Kai.Huang@tum</a:t>
            </a:r>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2</a:t>
            </a:fld>
            <a:endParaRPr lang="en-US" dirty="0"/>
          </a:p>
        </p:txBody>
      </p:sp>
      <p:sp>
        <p:nvSpPr>
          <p:cNvPr id="6" name="Title 5"/>
          <p:cNvSpPr>
            <a:spLocks noGrp="1"/>
          </p:cNvSpPr>
          <p:nvPr>
            <p:ph type="title"/>
          </p:nvPr>
        </p:nvSpPr>
        <p:spPr/>
        <p:txBody>
          <a:bodyPr/>
          <a:lstStyle/>
          <a:p>
            <a:r>
              <a:rPr lang="en-US" dirty="0" smtClean="0"/>
              <a:t>Goal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Group work</a:t>
            </a:r>
          </a:p>
          <a:p>
            <a:r>
              <a:rPr lang="en-US" dirty="0" smtClean="0"/>
              <a:t>5 people per group</a:t>
            </a:r>
          </a:p>
          <a:p>
            <a:r>
              <a:rPr lang="en-US" dirty="0" smtClean="0"/>
              <a:t>One car per group</a:t>
            </a:r>
          </a:p>
          <a:p>
            <a:r>
              <a:rPr lang="en-US" dirty="0" smtClean="0"/>
              <a:t>One subject per group</a:t>
            </a:r>
          </a:p>
          <a:p>
            <a:r>
              <a:rPr lang="en-US" dirty="0" smtClean="0"/>
              <a:t>Presentations</a:t>
            </a:r>
          </a:p>
          <a:p>
            <a:pPr lvl="1"/>
            <a:r>
              <a:rPr lang="en-US" dirty="0" smtClean="0"/>
              <a:t>Mid-term presentation </a:t>
            </a:r>
          </a:p>
          <a:p>
            <a:pPr lvl="1"/>
            <a:r>
              <a:rPr lang="en-US" dirty="0" smtClean="0"/>
              <a:t>Final presentation at the last week</a:t>
            </a:r>
          </a:p>
        </p:txBody>
      </p:sp>
      <p:sp>
        <p:nvSpPr>
          <p:cNvPr id="3" name="Date Placeholder 2"/>
          <p:cNvSpPr>
            <a:spLocks noGrp="1"/>
          </p:cNvSpPr>
          <p:nvPr>
            <p:ph type="dt" sz="half" idx="10"/>
          </p:nvPr>
        </p:nvSpPr>
        <p:spPr/>
        <p:txBody>
          <a:bodyPr/>
          <a:lstStyle/>
          <a:p>
            <a:pPr algn="ctr"/>
            <a:fld id="{04D96F5B-854F-438F-9A1E-A7BDCD1E2656}" type="datetime1">
              <a:rPr lang="en-US" smtClean="0"/>
              <a:pPr algn="ctr"/>
              <a:t>10/13/2014</a:t>
            </a:fld>
            <a:endParaRPr lang="en-US" dirty="0"/>
          </a:p>
        </p:txBody>
      </p:sp>
      <p:sp>
        <p:nvSpPr>
          <p:cNvPr id="4" name="Footer Placeholder 3"/>
          <p:cNvSpPr>
            <a:spLocks noGrp="1"/>
          </p:cNvSpPr>
          <p:nvPr>
            <p:ph type="ftr" sz="quarter" idx="11"/>
          </p:nvPr>
        </p:nvSpPr>
        <p:spPr/>
        <p:txBody>
          <a:bodyPr/>
          <a:lstStyle/>
          <a:p>
            <a:pPr algn="ctr"/>
            <a:r>
              <a:rPr lang="en-US" smtClean="0"/>
              <a:t>Kai.Huang@tum</a:t>
            </a:r>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3</a:t>
            </a:fld>
            <a:endParaRPr lang="en-US" dirty="0"/>
          </a:p>
        </p:txBody>
      </p:sp>
      <p:sp>
        <p:nvSpPr>
          <p:cNvPr id="6" name="Title 5"/>
          <p:cNvSpPr>
            <a:spLocks noGrp="1"/>
          </p:cNvSpPr>
          <p:nvPr>
            <p:ph type="title"/>
          </p:nvPr>
        </p:nvSpPr>
        <p:spPr/>
        <p:txBody>
          <a:bodyPr/>
          <a:lstStyle/>
          <a:p>
            <a:r>
              <a:rPr lang="en-US" dirty="0" smtClean="0"/>
              <a:t>Organization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Big team of PhD students and a senior researcher.</a:t>
            </a:r>
            <a:endParaRPr lang="de-DE" dirty="0"/>
          </a:p>
        </p:txBody>
      </p:sp>
      <p:sp>
        <p:nvSpPr>
          <p:cNvPr id="3" name="Date Placeholder 2"/>
          <p:cNvSpPr>
            <a:spLocks noGrp="1"/>
          </p:cNvSpPr>
          <p:nvPr>
            <p:ph type="dt" sz="half" idx="10"/>
          </p:nvPr>
        </p:nvSpPr>
        <p:spPr/>
        <p:txBody>
          <a:bodyPr/>
          <a:lstStyle/>
          <a:p>
            <a:pPr algn="ctr"/>
            <a:fld id="{04D96F5B-854F-438F-9A1E-A7BDCD1E2656}" type="datetime1">
              <a:rPr lang="en-US" smtClean="0"/>
              <a:pPr algn="ctr"/>
              <a:t>10/13/2014</a:t>
            </a:fld>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4</a:t>
            </a:fld>
            <a:endParaRPr lang="en-US" dirty="0"/>
          </a:p>
        </p:txBody>
      </p:sp>
      <p:sp>
        <p:nvSpPr>
          <p:cNvPr id="6" name="Title 5"/>
          <p:cNvSpPr>
            <a:spLocks noGrp="1"/>
          </p:cNvSpPr>
          <p:nvPr>
            <p:ph type="title"/>
          </p:nvPr>
        </p:nvSpPr>
        <p:spPr/>
        <p:txBody>
          <a:bodyPr/>
          <a:lstStyle/>
          <a:p>
            <a:r>
              <a:rPr lang="en-US" dirty="0" smtClean="0"/>
              <a:t>Team Introduction</a:t>
            </a:r>
            <a:endParaRPr lang="de-DE" dirty="0"/>
          </a:p>
        </p:txBody>
      </p:sp>
      <p:pic>
        <p:nvPicPr>
          <p:cNvPr id="8" name="Picture 7" descr="http://www.fortiss.org/typo3temp/pics/a0baacee34.jpg"/>
          <p:cNvPicPr>
            <a:picLocks noChangeAspect="1" noChangeArrowheads="1"/>
          </p:cNvPicPr>
          <p:nvPr/>
        </p:nvPicPr>
        <p:blipFill>
          <a:blip r:embed="rId2" cstate="print"/>
          <a:srcRect/>
          <a:stretch>
            <a:fillRect/>
          </a:stretch>
        </p:blipFill>
        <p:spPr bwMode="auto">
          <a:xfrm>
            <a:off x="5029200" y="4114800"/>
            <a:ext cx="804884" cy="1207326"/>
          </a:xfrm>
          <a:prstGeom prst="rect">
            <a:avLst/>
          </a:prstGeom>
          <a:noFill/>
        </p:spPr>
      </p:pic>
      <p:pic>
        <p:nvPicPr>
          <p:cNvPr id="9" name="Picture 8"/>
          <p:cNvPicPr>
            <a:picLocks noChangeAspect="1" noChangeArrowheads="1"/>
          </p:cNvPicPr>
          <p:nvPr/>
        </p:nvPicPr>
        <p:blipFill>
          <a:blip r:embed="rId3" cstate="print"/>
          <a:srcRect/>
          <a:stretch>
            <a:fillRect/>
          </a:stretch>
        </p:blipFill>
        <p:spPr bwMode="auto">
          <a:xfrm>
            <a:off x="3886200" y="4114800"/>
            <a:ext cx="835698" cy="1214977"/>
          </a:xfrm>
          <a:prstGeom prst="rect">
            <a:avLst/>
          </a:prstGeom>
          <a:noFill/>
          <a:ln w="9525">
            <a:noFill/>
            <a:miter lim="800000"/>
            <a:headEnd/>
            <a:tailEnd/>
          </a:ln>
        </p:spPr>
      </p:pic>
      <p:pic>
        <p:nvPicPr>
          <p:cNvPr id="10" name="Picture 9" descr="huangk.jpg"/>
          <p:cNvPicPr>
            <a:picLocks noChangeAspect="1"/>
          </p:cNvPicPr>
          <p:nvPr/>
        </p:nvPicPr>
        <p:blipFill>
          <a:blip r:embed="rId4" cstate="print"/>
          <a:stretch>
            <a:fillRect/>
          </a:stretch>
        </p:blipFill>
        <p:spPr>
          <a:xfrm>
            <a:off x="3205071" y="2362200"/>
            <a:ext cx="905057" cy="1181100"/>
          </a:xfrm>
          <a:prstGeom prst="rect">
            <a:avLst/>
          </a:prstGeom>
        </p:spPr>
      </p:pic>
      <p:pic>
        <p:nvPicPr>
          <p:cNvPr id="1026" name="Picture 2" descr="C:\Users\HARDIK~1\AppData\Local\Temp\9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0064" y="4105343"/>
            <a:ext cx="822736" cy="11961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4096919"/>
            <a:ext cx="924642" cy="120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289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Marker following group</a:t>
            </a:r>
          </a:p>
          <a:p>
            <a:pPr lvl="1"/>
            <a:r>
              <a:rPr lang="en-US" dirty="0" smtClean="0"/>
              <a:t>Integration of marker following and Car2X work from previous semester</a:t>
            </a:r>
            <a:endParaRPr lang="en-US" dirty="0" smtClean="0"/>
          </a:p>
          <a:p>
            <a:r>
              <a:rPr lang="en-US" dirty="0" smtClean="0"/>
              <a:t>3 team competition on path following</a:t>
            </a:r>
          </a:p>
          <a:p>
            <a:pPr lvl="1"/>
            <a:r>
              <a:rPr lang="en-US" dirty="0" smtClean="0"/>
              <a:t>Identify a marker laying on the ground and follow the path to win in minimum time</a:t>
            </a:r>
            <a:endParaRPr lang="en-US" dirty="0"/>
          </a:p>
        </p:txBody>
      </p:sp>
      <p:sp>
        <p:nvSpPr>
          <p:cNvPr id="3" name="Date Placeholder 2"/>
          <p:cNvSpPr>
            <a:spLocks noGrp="1"/>
          </p:cNvSpPr>
          <p:nvPr>
            <p:ph type="dt" sz="half" idx="10"/>
          </p:nvPr>
        </p:nvSpPr>
        <p:spPr/>
        <p:txBody>
          <a:bodyPr/>
          <a:lstStyle/>
          <a:p>
            <a:pPr algn="ctr"/>
            <a:fld id="{04D96F5B-854F-438F-9A1E-A7BDCD1E2656}" type="datetime1">
              <a:rPr lang="en-US" smtClean="0"/>
              <a:pPr algn="ctr"/>
              <a:t>10/13/2014</a:t>
            </a:fld>
            <a:endParaRPr lang="en-US" dirty="0"/>
          </a:p>
        </p:txBody>
      </p:sp>
      <p:sp>
        <p:nvSpPr>
          <p:cNvPr id="4" name="Footer Placeholder 3"/>
          <p:cNvSpPr>
            <a:spLocks noGrp="1"/>
          </p:cNvSpPr>
          <p:nvPr>
            <p:ph type="ftr" sz="quarter" idx="11"/>
          </p:nvPr>
        </p:nvSpPr>
        <p:spPr/>
        <p:txBody>
          <a:bodyPr/>
          <a:lstStyle/>
          <a:p>
            <a:pPr algn="ctr"/>
            <a:r>
              <a:rPr lang="en-US" smtClean="0"/>
              <a:t>Kai.Huang@tum</a:t>
            </a:r>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5</a:t>
            </a:fld>
            <a:endParaRPr lang="en-US" dirty="0"/>
          </a:p>
        </p:txBody>
      </p:sp>
      <p:sp>
        <p:nvSpPr>
          <p:cNvPr id="6" name="Title 5"/>
          <p:cNvSpPr>
            <a:spLocks noGrp="1"/>
          </p:cNvSpPr>
          <p:nvPr>
            <p:ph type="title"/>
          </p:nvPr>
        </p:nvSpPr>
        <p:spPr/>
        <p:txBody>
          <a:bodyPr/>
          <a:lstStyle/>
          <a:p>
            <a:r>
              <a:rPr lang="en-US" dirty="0" smtClean="0"/>
              <a:t>Topics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2413" y="2362200"/>
            <a:ext cx="8264525" cy="3810000"/>
            <a:chOff x="159" y="1442"/>
            <a:chExt cx="5206" cy="2400"/>
          </a:xfrm>
        </p:grpSpPr>
        <p:sp>
          <p:nvSpPr>
            <p:cNvPr id="21528" name="Freeform 3"/>
            <p:cNvSpPr>
              <a:spLocks/>
            </p:cNvSpPr>
            <p:nvPr/>
          </p:nvSpPr>
          <p:spPr bwMode="auto">
            <a:xfrm>
              <a:off x="440" y="1503"/>
              <a:ext cx="4925" cy="2232"/>
            </a:xfrm>
            <a:custGeom>
              <a:avLst/>
              <a:gdLst>
                <a:gd name="T0" fmla="*/ 0 w 5210"/>
                <a:gd name="T1" fmla="*/ 2232 h 2232"/>
                <a:gd name="T2" fmla="*/ 745 w 5210"/>
                <a:gd name="T3" fmla="*/ 2139 h 2232"/>
                <a:gd name="T4" fmla="*/ 1438 w 5210"/>
                <a:gd name="T5" fmla="*/ 1881 h 2232"/>
                <a:gd name="T6" fmla="*/ 1943 w 5210"/>
                <a:gd name="T7" fmla="*/ 1344 h 2232"/>
                <a:gd name="T8" fmla="*/ 2355 w 5210"/>
                <a:gd name="T9" fmla="*/ 444 h 2232"/>
                <a:gd name="T10" fmla="*/ 2508 w 5210"/>
                <a:gd name="T11" fmla="*/ 0 h 2232"/>
                <a:gd name="T12" fmla="*/ 0 60000 65536"/>
                <a:gd name="T13" fmla="*/ 0 60000 65536"/>
                <a:gd name="T14" fmla="*/ 0 60000 65536"/>
                <a:gd name="T15" fmla="*/ 0 60000 65536"/>
                <a:gd name="T16" fmla="*/ 0 60000 65536"/>
                <a:gd name="T17" fmla="*/ 0 60000 65536"/>
                <a:gd name="T18" fmla="*/ 0 w 5210"/>
                <a:gd name="T19" fmla="*/ 0 h 2232"/>
                <a:gd name="T20" fmla="*/ 5210 w 5210"/>
                <a:gd name="T21" fmla="*/ 2232 h 2232"/>
              </a:gdLst>
              <a:ahLst/>
              <a:cxnLst>
                <a:cxn ang="T12">
                  <a:pos x="T0" y="T1"/>
                </a:cxn>
                <a:cxn ang="T13">
                  <a:pos x="T2" y="T3"/>
                </a:cxn>
                <a:cxn ang="T14">
                  <a:pos x="T4" y="T5"/>
                </a:cxn>
                <a:cxn ang="T15">
                  <a:pos x="T6" y="T7"/>
                </a:cxn>
                <a:cxn ang="T16">
                  <a:pos x="T8" y="T9"/>
                </a:cxn>
                <a:cxn ang="T17">
                  <a:pos x="T10" y="T11"/>
                </a:cxn>
              </a:cxnLst>
              <a:rect l="T18" t="T19" r="T20" b="T21"/>
              <a:pathLst>
                <a:path w="5210" h="2232">
                  <a:moveTo>
                    <a:pt x="0" y="2232"/>
                  </a:moveTo>
                  <a:cubicBezTo>
                    <a:pt x="525" y="2215"/>
                    <a:pt x="1051" y="2198"/>
                    <a:pt x="1549" y="2139"/>
                  </a:cubicBezTo>
                  <a:cubicBezTo>
                    <a:pt x="2047" y="2080"/>
                    <a:pt x="2571" y="2013"/>
                    <a:pt x="2986" y="1881"/>
                  </a:cubicBezTo>
                  <a:cubicBezTo>
                    <a:pt x="3401" y="1749"/>
                    <a:pt x="3720" y="1584"/>
                    <a:pt x="4038" y="1344"/>
                  </a:cubicBezTo>
                  <a:cubicBezTo>
                    <a:pt x="4356" y="1104"/>
                    <a:pt x="4698" y="668"/>
                    <a:pt x="4893" y="444"/>
                  </a:cubicBezTo>
                  <a:cubicBezTo>
                    <a:pt x="5088" y="220"/>
                    <a:pt x="5157" y="74"/>
                    <a:pt x="5210" y="0"/>
                  </a:cubicBezTo>
                </a:path>
              </a:pathLst>
            </a:custGeom>
            <a:noFill/>
            <a:ln w="38100">
              <a:solidFill>
                <a:srgbClr val="DE2D26"/>
              </a:solidFill>
              <a:round/>
              <a:headEnd/>
              <a:tailEnd type="triangle" w="med" len="med"/>
            </a:ln>
          </p:spPr>
          <p:txBody>
            <a:bodyPr/>
            <a:lstStyle/>
            <a:p>
              <a:endParaRPr lang="en-US"/>
            </a:p>
          </p:txBody>
        </p:sp>
        <p:sp>
          <p:nvSpPr>
            <p:cNvPr id="21529" name="Text Box 4"/>
            <p:cNvSpPr txBox="1">
              <a:spLocks noChangeArrowheads="1"/>
            </p:cNvSpPr>
            <p:nvPr/>
          </p:nvSpPr>
          <p:spPr bwMode="auto">
            <a:xfrm rot="16200000">
              <a:off x="-398" y="2527"/>
              <a:ext cx="1332" cy="218"/>
            </a:xfrm>
            <a:prstGeom prst="rect">
              <a:avLst/>
            </a:prstGeom>
            <a:noFill/>
            <a:ln w="12700">
              <a:noFill/>
              <a:miter lim="800000"/>
              <a:headEnd/>
              <a:tailEnd/>
            </a:ln>
          </p:spPr>
          <p:txBody>
            <a:bodyPr wrap="none">
              <a:spAutoFit/>
            </a:bodyPr>
            <a:lstStyle/>
            <a:p>
              <a:pPr defTabSz="762000">
                <a:lnSpc>
                  <a:spcPct val="90000"/>
                </a:lnSpc>
              </a:pPr>
              <a:r>
                <a:rPr lang="en-US" dirty="0">
                  <a:solidFill>
                    <a:srgbClr val="08519C"/>
                  </a:solidFill>
                  <a:latin typeface="Calibri" pitchFamily="34" charset="0"/>
                </a:rPr>
                <a:t>Level of dependency</a:t>
              </a:r>
            </a:p>
          </p:txBody>
        </p:sp>
        <p:sp>
          <p:nvSpPr>
            <p:cNvPr id="21530" name="Line 5"/>
            <p:cNvSpPr>
              <a:spLocks noChangeShapeType="1"/>
            </p:cNvSpPr>
            <p:nvPr/>
          </p:nvSpPr>
          <p:spPr bwMode="auto">
            <a:xfrm flipV="1">
              <a:off x="384" y="1442"/>
              <a:ext cx="0" cy="2400"/>
            </a:xfrm>
            <a:prstGeom prst="line">
              <a:avLst/>
            </a:prstGeom>
            <a:noFill/>
            <a:ln w="44450">
              <a:solidFill>
                <a:srgbClr val="969696"/>
              </a:solidFill>
              <a:round/>
              <a:headEnd/>
              <a:tailEnd type="triangle" w="med" len="med"/>
            </a:ln>
          </p:spPr>
          <p:txBody>
            <a:bodyPr/>
            <a:lstStyle/>
            <a:p>
              <a:endParaRPr lang="en-US"/>
            </a:p>
          </p:txBody>
        </p:sp>
      </p:grpSp>
      <p:sp>
        <p:nvSpPr>
          <p:cNvPr id="21507" name="Rectangle 6"/>
          <p:cNvSpPr>
            <a:spLocks noGrp="1" noChangeArrowheads="1"/>
          </p:cNvSpPr>
          <p:nvPr>
            <p:ph type="title"/>
          </p:nvPr>
        </p:nvSpPr>
        <p:spPr/>
        <p:txBody>
          <a:bodyPr/>
          <a:lstStyle/>
          <a:p>
            <a:r>
              <a:rPr lang="en-US" dirty="0"/>
              <a:t>Marker following </a:t>
            </a:r>
            <a:r>
              <a:rPr lang="en-US" dirty="0" smtClean="0"/>
              <a:t>group: Background</a:t>
            </a:r>
            <a:endParaRPr lang="en-US" dirty="0" smtClean="0">
              <a:latin typeface="Calibri" pitchFamily="34" charset="0"/>
            </a:endParaRPr>
          </a:p>
        </p:txBody>
      </p:sp>
      <p:grpSp>
        <p:nvGrpSpPr>
          <p:cNvPr id="3" name="Group 8"/>
          <p:cNvGrpSpPr>
            <a:grpSpLocks/>
          </p:cNvGrpSpPr>
          <p:nvPr/>
        </p:nvGrpSpPr>
        <p:grpSpPr bwMode="auto">
          <a:xfrm>
            <a:off x="639763" y="6054725"/>
            <a:ext cx="8240712" cy="346075"/>
            <a:chOff x="393" y="3874"/>
            <a:chExt cx="5191" cy="218"/>
          </a:xfrm>
        </p:grpSpPr>
        <p:sp>
          <p:nvSpPr>
            <p:cNvPr id="21523" name="Line 9"/>
            <p:cNvSpPr>
              <a:spLocks noChangeShapeType="1"/>
            </p:cNvSpPr>
            <p:nvPr/>
          </p:nvSpPr>
          <p:spPr bwMode="auto">
            <a:xfrm>
              <a:off x="393" y="3900"/>
              <a:ext cx="5191" cy="0"/>
            </a:xfrm>
            <a:prstGeom prst="line">
              <a:avLst/>
            </a:prstGeom>
            <a:noFill/>
            <a:ln w="44450">
              <a:solidFill>
                <a:srgbClr val="969696"/>
              </a:solidFill>
              <a:round/>
              <a:headEnd/>
              <a:tailEnd type="triangle" w="med" len="med"/>
            </a:ln>
          </p:spPr>
          <p:txBody>
            <a:bodyPr/>
            <a:lstStyle/>
            <a:p>
              <a:endParaRPr lang="en-US"/>
            </a:p>
          </p:txBody>
        </p:sp>
        <p:sp>
          <p:nvSpPr>
            <p:cNvPr id="21524" name="Text Box 10"/>
            <p:cNvSpPr txBox="1">
              <a:spLocks noChangeArrowheads="1"/>
            </p:cNvSpPr>
            <p:nvPr/>
          </p:nvSpPr>
          <p:spPr bwMode="auto">
            <a:xfrm>
              <a:off x="683" y="3874"/>
              <a:ext cx="411" cy="218"/>
            </a:xfrm>
            <a:prstGeom prst="rect">
              <a:avLst/>
            </a:prstGeom>
            <a:noFill/>
            <a:ln w="12700">
              <a:noFill/>
              <a:miter lim="800000"/>
              <a:headEnd/>
              <a:tailEnd/>
            </a:ln>
          </p:spPr>
          <p:txBody>
            <a:bodyPr wrap="none">
              <a:spAutoFit/>
            </a:bodyPr>
            <a:lstStyle/>
            <a:p>
              <a:pPr defTabSz="762000">
                <a:lnSpc>
                  <a:spcPct val="90000"/>
                </a:lnSpc>
              </a:pPr>
              <a:r>
                <a:rPr lang="en-US" dirty="0">
                  <a:solidFill>
                    <a:srgbClr val="08519C"/>
                  </a:solidFill>
                  <a:latin typeface="Calibri" pitchFamily="34" charset="0"/>
                </a:rPr>
                <a:t>1970</a:t>
              </a:r>
            </a:p>
          </p:txBody>
        </p:sp>
        <p:sp>
          <p:nvSpPr>
            <p:cNvPr id="21525" name="Text Box 11"/>
            <p:cNvSpPr txBox="1">
              <a:spLocks noChangeArrowheads="1"/>
            </p:cNvSpPr>
            <p:nvPr/>
          </p:nvSpPr>
          <p:spPr bwMode="auto">
            <a:xfrm>
              <a:off x="1718" y="3874"/>
              <a:ext cx="411" cy="218"/>
            </a:xfrm>
            <a:prstGeom prst="rect">
              <a:avLst/>
            </a:prstGeom>
            <a:noFill/>
            <a:ln w="12700">
              <a:noFill/>
              <a:miter lim="800000"/>
              <a:headEnd/>
              <a:tailEnd/>
            </a:ln>
          </p:spPr>
          <p:txBody>
            <a:bodyPr wrap="none">
              <a:spAutoFit/>
            </a:bodyPr>
            <a:lstStyle/>
            <a:p>
              <a:pPr defTabSz="762000">
                <a:lnSpc>
                  <a:spcPct val="90000"/>
                </a:lnSpc>
              </a:pPr>
              <a:r>
                <a:rPr lang="en-US" dirty="0">
                  <a:solidFill>
                    <a:srgbClr val="08519C"/>
                  </a:solidFill>
                  <a:latin typeface="Calibri" pitchFamily="34" charset="0"/>
                </a:rPr>
                <a:t>1980</a:t>
              </a:r>
            </a:p>
          </p:txBody>
        </p:sp>
        <p:sp>
          <p:nvSpPr>
            <p:cNvPr id="21526" name="Text Box 12"/>
            <p:cNvSpPr txBox="1">
              <a:spLocks noChangeArrowheads="1"/>
            </p:cNvSpPr>
            <p:nvPr/>
          </p:nvSpPr>
          <p:spPr bwMode="auto">
            <a:xfrm>
              <a:off x="2795" y="3874"/>
              <a:ext cx="411" cy="218"/>
            </a:xfrm>
            <a:prstGeom prst="rect">
              <a:avLst/>
            </a:prstGeom>
            <a:noFill/>
            <a:ln w="12700">
              <a:noFill/>
              <a:miter lim="800000"/>
              <a:headEnd/>
              <a:tailEnd/>
            </a:ln>
          </p:spPr>
          <p:txBody>
            <a:bodyPr wrap="none">
              <a:spAutoFit/>
            </a:bodyPr>
            <a:lstStyle/>
            <a:p>
              <a:pPr defTabSz="762000">
                <a:lnSpc>
                  <a:spcPct val="90000"/>
                </a:lnSpc>
              </a:pPr>
              <a:r>
                <a:rPr lang="en-US" dirty="0">
                  <a:solidFill>
                    <a:srgbClr val="08519C"/>
                  </a:solidFill>
                  <a:latin typeface="Calibri" pitchFamily="34" charset="0"/>
                </a:rPr>
                <a:t>1990</a:t>
              </a:r>
            </a:p>
          </p:txBody>
        </p:sp>
        <p:sp>
          <p:nvSpPr>
            <p:cNvPr id="21527" name="Text Box 13"/>
            <p:cNvSpPr txBox="1">
              <a:spLocks noChangeArrowheads="1"/>
            </p:cNvSpPr>
            <p:nvPr/>
          </p:nvSpPr>
          <p:spPr bwMode="auto">
            <a:xfrm>
              <a:off x="3878" y="3874"/>
              <a:ext cx="411" cy="218"/>
            </a:xfrm>
            <a:prstGeom prst="rect">
              <a:avLst/>
            </a:prstGeom>
            <a:noFill/>
            <a:ln w="12700">
              <a:noFill/>
              <a:miter lim="800000"/>
              <a:headEnd/>
              <a:tailEnd/>
            </a:ln>
          </p:spPr>
          <p:txBody>
            <a:bodyPr wrap="none">
              <a:spAutoFit/>
            </a:bodyPr>
            <a:lstStyle/>
            <a:p>
              <a:pPr defTabSz="762000">
                <a:lnSpc>
                  <a:spcPct val="90000"/>
                </a:lnSpc>
              </a:pPr>
              <a:r>
                <a:rPr lang="en-US" dirty="0">
                  <a:solidFill>
                    <a:srgbClr val="08519C"/>
                  </a:solidFill>
                  <a:latin typeface="Calibri" pitchFamily="34" charset="0"/>
                </a:rPr>
                <a:t>2000</a:t>
              </a:r>
            </a:p>
          </p:txBody>
        </p:sp>
      </p:grpSp>
      <p:grpSp>
        <p:nvGrpSpPr>
          <p:cNvPr id="4" name="Group 14"/>
          <p:cNvGrpSpPr>
            <a:grpSpLocks/>
          </p:cNvGrpSpPr>
          <p:nvPr/>
        </p:nvGrpSpPr>
        <p:grpSpPr bwMode="auto">
          <a:xfrm>
            <a:off x="5638800" y="1600200"/>
            <a:ext cx="1752921" cy="4445760"/>
            <a:chOff x="4359" y="618"/>
            <a:chExt cx="1183" cy="3189"/>
          </a:xfrm>
        </p:grpSpPr>
        <p:sp>
          <p:nvSpPr>
            <p:cNvPr id="21521" name="Text Box 15"/>
            <p:cNvSpPr txBox="1">
              <a:spLocks noChangeArrowheads="1"/>
            </p:cNvSpPr>
            <p:nvPr/>
          </p:nvSpPr>
          <p:spPr bwMode="auto">
            <a:xfrm>
              <a:off x="4366" y="1497"/>
              <a:ext cx="1176" cy="2310"/>
            </a:xfrm>
            <a:prstGeom prst="rect">
              <a:avLst/>
            </a:prstGeom>
            <a:solidFill>
              <a:srgbClr val="BDD7E7">
                <a:alpha val="50195"/>
              </a:srgbClr>
            </a:solidFill>
            <a:ln w="3175">
              <a:solidFill>
                <a:srgbClr val="FFFFFF"/>
              </a:solidFill>
              <a:miter lim="800000"/>
              <a:headEnd/>
              <a:tailEnd/>
            </a:ln>
          </p:spPr>
          <p:txBody>
            <a:bodyPr/>
            <a:lstStyle/>
            <a:p>
              <a:pPr marL="282575" indent="-282575" defTabSz="762000"/>
              <a:r>
                <a:rPr lang="en-US" sz="1200" dirty="0">
                  <a:solidFill>
                    <a:srgbClr val="08519C"/>
                  </a:solidFill>
                  <a:latin typeface="Calibri" pitchFamily="34" charset="0"/>
                </a:rPr>
                <a:t>ACC </a:t>
              </a:r>
              <a:r>
                <a:rPr lang="en-US" sz="1200" dirty="0" err="1">
                  <a:solidFill>
                    <a:srgbClr val="08519C"/>
                  </a:solidFill>
                  <a:latin typeface="Calibri" pitchFamily="34" charset="0"/>
                </a:rPr>
                <a:t>Stop&amp;Go</a:t>
              </a:r>
              <a:endParaRPr lang="en-US" sz="1200" dirty="0">
                <a:solidFill>
                  <a:srgbClr val="08519C"/>
                </a:solidFill>
                <a:latin typeface="Calibri" pitchFamily="34" charset="0"/>
              </a:endParaRPr>
            </a:p>
            <a:p>
              <a:pPr marL="282575" indent="-282575" defTabSz="762000"/>
              <a:r>
                <a:rPr lang="en-US" sz="1200" dirty="0" smtClean="0">
                  <a:solidFill>
                    <a:srgbClr val="08519C"/>
                  </a:solidFill>
                  <a:latin typeface="Calibri" pitchFamily="34" charset="0"/>
                </a:rPr>
                <a:t>BFD, ALC, KSG</a:t>
              </a:r>
              <a:endParaRPr lang="en-US" sz="1200" dirty="0">
                <a:solidFill>
                  <a:srgbClr val="08519C"/>
                </a:solidFill>
                <a:latin typeface="Calibri" pitchFamily="34" charset="0"/>
              </a:endParaRPr>
            </a:p>
            <a:p>
              <a:pPr marL="282575" indent="-282575" defTabSz="762000"/>
              <a:r>
                <a:rPr lang="en-US" sz="1200" dirty="0">
                  <a:solidFill>
                    <a:srgbClr val="08519C"/>
                  </a:solidFill>
                  <a:latin typeface="Calibri" pitchFamily="34" charset="0"/>
                </a:rPr>
                <a:t>42 voltage</a:t>
              </a:r>
            </a:p>
            <a:p>
              <a:pPr marL="282575" indent="-282575" defTabSz="762000"/>
              <a:r>
                <a:rPr lang="en-US" sz="1200" dirty="0">
                  <a:solidFill>
                    <a:srgbClr val="08519C"/>
                  </a:solidFill>
                  <a:latin typeface="Calibri" pitchFamily="34" charset="0"/>
                </a:rPr>
                <a:t>Internet Portal</a:t>
              </a:r>
            </a:p>
            <a:p>
              <a:pPr marL="282575" indent="-282575" defTabSz="762000"/>
              <a:r>
                <a:rPr lang="en-US" sz="1200" dirty="0">
                  <a:solidFill>
                    <a:srgbClr val="08519C"/>
                  </a:solidFill>
                  <a:latin typeface="Calibri" pitchFamily="34" charset="0"/>
                </a:rPr>
                <a:t>GPRS, UMTS</a:t>
              </a:r>
            </a:p>
            <a:p>
              <a:pPr marL="282575" indent="-282575" defTabSz="762000"/>
              <a:r>
                <a:rPr lang="en-US" sz="1200" dirty="0" err="1">
                  <a:solidFill>
                    <a:srgbClr val="08519C"/>
                  </a:solidFill>
                  <a:latin typeface="Calibri" pitchFamily="34" charset="0"/>
                </a:rPr>
                <a:t>Telematics</a:t>
              </a:r>
              <a:endParaRPr lang="en-US" sz="1200" dirty="0">
                <a:solidFill>
                  <a:srgbClr val="08519C"/>
                </a:solidFill>
                <a:latin typeface="Calibri" pitchFamily="34" charset="0"/>
              </a:endParaRPr>
            </a:p>
            <a:p>
              <a:pPr marL="282575" indent="-282575" defTabSz="762000"/>
              <a:r>
                <a:rPr lang="en-US" sz="1200" dirty="0">
                  <a:solidFill>
                    <a:srgbClr val="08519C"/>
                  </a:solidFill>
                  <a:latin typeface="Calibri" pitchFamily="34" charset="0"/>
                </a:rPr>
                <a:t>Online Services</a:t>
              </a:r>
            </a:p>
            <a:p>
              <a:pPr marL="282575" indent="-282575" defTabSz="762000"/>
              <a:r>
                <a:rPr lang="en-US" sz="1200" dirty="0" err="1">
                  <a:solidFill>
                    <a:srgbClr val="08519C"/>
                  </a:solidFill>
                  <a:latin typeface="Calibri" pitchFamily="34" charset="0"/>
                </a:rPr>
                <a:t>BlueTooth</a:t>
              </a:r>
              <a:endParaRPr lang="en-US" sz="1200" dirty="0">
                <a:solidFill>
                  <a:srgbClr val="08519C"/>
                </a:solidFill>
                <a:latin typeface="Calibri" pitchFamily="34" charset="0"/>
              </a:endParaRPr>
            </a:p>
            <a:p>
              <a:pPr marL="282575" indent="-282575" defTabSz="762000"/>
              <a:r>
                <a:rPr lang="en-US" sz="1200" dirty="0">
                  <a:solidFill>
                    <a:srgbClr val="08519C"/>
                  </a:solidFill>
                  <a:latin typeface="Calibri" pitchFamily="34" charset="0"/>
                </a:rPr>
                <a:t>Car Office</a:t>
              </a:r>
            </a:p>
            <a:p>
              <a:pPr marL="282575" indent="-282575" defTabSz="762000"/>
              <a:r>
                <a:rPr lang="en-US" sz="1200" dirty="0">
                  <a:solidFill>
                    <a:srgbClr val="08519C"/>
                  </a:solidFill>
                  <a:latin typeface="Calibri" pitchFamily="34" charset="0"/>
                </a:rPr>
                <a:t>Local </a:t>
              </a:r>
              <a:r>
                <a:rPr lang="en-US" sz="1200" dirty="0" smtClean="0">
                  <a:solidFill>
                    <a:srgbClr val="08519C"/>
                  </a:solidFill>
                  <a:latin typeface="Calibri" pitchFamily="34" charset="0"/>
                </a:rPr>
                <a:t> Hazard </a:t>
              </a:r>
              <a:r>
                <a:rPr lang="en-US" sz="1200" dirty="0">
                  <a:solidFill>
                    <a:srgbClr val="08519C"/>
                  </a:solidFill>
                  <a:latin typeface="Calibri" pitchFamily="34" charset="0"/>
                </a:rPr>
                <a:t>Warning</a:t>
              </a:r>
            </a:p>
            <a:p>
              <a:pPr marL="282575" indent="-282575" defTabSz="762000"/>
              <a:r>
                <a:rPr lang="en-US" sz="1200" dirty="0">
                  <a:solidFill>
                    <a:srgbClr val="08519C"/>
                  </a:solidFill>
                  <a:latin typeface="Calibri" pitchFamily="34" charset="0"/>
                </a:rPr>
                <a:t>Integrated Safety System</a:t>
              </a:r>
            </a:p>
            <a:p>
              <a:pPr marL="282575" indent="-282575" defTabSz="762000"/>
              <a:r>
                <a:rPr lang="en-US" sz="1200" dirty="0">
                  <a:solidFill>
                    <a:srgbClr val="08519C"/>
                  </a:solidFill>
                  <a:latin typeface="Calibri" pitchFamily="34" charset="0"/>
                </a:rPr>
                <a:t>Steer/Brake-By-Wire</a:t>
              </a:r>
            </a:p>
            <a:p>
              <a:pPr marL="282575" indent="-282575" defTabSz="762000"/>
              <a:r>
                <a:rPr lang="en-US" sz="1200" dirty="0">
                  <a:solidFill>
                    <a:srgbClr val="08519C"/>
                  </a:solidFill>
                  <a:latin typeface="Calibri" pitchFamily="34" charset="0"/>
                </a:rPr>
                <a:t>I-Drive</a:t>
              </a:r>
            </a:p>
            <a:p>
              <a:pPr marL="282575" indent="-282575" defTabSz="762000"/>
              <a:r>
                <a:rPr lang="en-US" sz="1200" dirty="0">
                  <a:solidFill>
                    <a:srgbClr val="08519C"/>
                  </a:solidFill>
                  <a:latin typeface="Calibri" pitchFamily="34" charset="0"/>
                </a:rPr>
                <a:t>Lane Keeping Assist.</a:t>
              </a:r>
            </a:p>
            <a:p>
              <a:pPr marL="282575" indent="-282575" defTabSz="762000"/>
              <a:r>
                <a:rPr lang="en-US" sz="1200" dirty="0">
                  <a:solidFill>
                    <a:srgbClr val="08519C"/>
                  </a:solidFill>
                  <a:latin typeface="Calibri" pitchFamily="34" charset="0"/>
                </a:rPr>
                <a:t>Personalization</a:t>
              </a:r>
            </a:p>
            <a:p>
              <a:pPr marL="282575" indent="-282575" defTabSz="762000"/>
              <a:r>
                <a:rPr lang="en-US" sz="1200" dirty="0">
                  <a:solidFill>
                    <a:srgbClr val="08519C"/>
                  </a:solidFill>
                  <a:latin typeface="Calibri" pitchFamily="34" charset="0"/>
                </a:rPr>
                <a:t>Software Update</a:t>
              </a:r>
            </a:p>
            <a:p>
              <a:pPr marL="282575" indent="-282575" defTabSz="762000"/>
              <a:r>
                <a:rPr lang="en-US" sz="1200" dirty="0">
                  <a:solidFill>
                    <a:srgbClr val="08519C"/>
                  </a:solidFill>
                  <a:latin typeface="Calibri" pitchFamily="34" charset="0"/>
                </a:rPr>
                <a:t>Force Feedback Pedal…</a:t>
              </a:r>
            </a:p>
          </p:txBody>
        </p:sp>
        <p:pic>
          <p:nvPicPr>
            <p:cNvPr id="21522" name="Picture 16" descr="bmw_00"/>
            <p:cNvPicPr>
              <a:picLocks noChangeAspect="1" noChangeArrowheads="1"/>
            </p:cNvPicPr>
            <p:nvPr/>
          </p:nvPicPr>
          <p:blipFill>
            <a:blip r:embed="rId3" cstate="print"/>
            <a:srcRect/>
            <a:stretch>
              <a:fillRect/>
            </a:stretch>
          </p:blipFill>
          <p:spPr bwMode="auto">
            <a:xfrm>
              <a:off x="4359" y="618"/>
              <a:ext cx="1137" cy="879"/>
            </a:xfrm>
            <a:prstGeom prst="rect">
              <a:avLst/>
            </a:prstGeom>
            <a:solidFill>
              <a:srgbClr val="BDD7E7"/>
            </a:solidFill>
            <a:ln w="3175">
              <a:solidFill>
                <a:srgbClr val="FFFFFF"/>
              </a:solidFill>
              <a:miter lim="800000"/>
              <a:headEnd/>
              <a:tailEnd/>
            </a:ln>
          </p:spPr>
        </p:pic>
      </p:grpSp>
      <p:grpSp>
        <p:nvGrpSpPr>
          <p:cNvPr id="5" name="Group 17"/>
          <p:cNvGrpSpPr>
            <a:grpSpLocks/>
          </p:cNvGrpSpPr>
          <p:nvPr/>
        </p:nvGrpSpPr>
        <p:grpSpPr bwMode="auto">
          <a:xfrm>
            <a:off x="685800" y="3913868"/>
            <a:ext cx="1531937" cy="2126561"/>
            <a:chOff x="523" y="2464"/>
            <a:chExt cx="1140" cy="1343"/>
          </a:xfrm>
        </p:grpSpPr>
        <p:pic>
          <p:nvPicPr>
            <p:cNvPr id="21520" name="Picture 19" descr="bmw_70"/>
            <p:cNvPicPr>
              <a:picLocks noChangeAspect="1" noChangeArrowheads="1"/>
            </p:cNvPicPr>
            <p:nvPr/>
          </p:nvPicPr>
          <p:blipFill>
            <a:blip r:embed="rId4" cstate="print"/>
            <a:srcRect/>
            <a:stretch>
              <a:fillRect/>
            </a:stretch>
          </p:blipFill>
          <p:spPr bwMode="auto">
            <a:xfrm>
              <a:off x="523" y="2464"/>
              <a:ext cx="1137" cy="897"/>
            </a:xfrm>
            <a:prstGeom prst="rect">
              <a:avLst/>
            </a:prstGeom>
            <a:noFill/>
            <a:ln w="3175">
              <a:noFill/>
              <a:miter lim="800000"/>
              <a:headEnd/>
              <a:tailEnd/>
            </a:ln>
          </p:spPr>
        </p:pic>
        <p:sp>
          <p:nvSpPr>
            <p:cNvPr id="21519" name="Text Box 18"/>
            <p:cNvSpPr txBox="1">
              <a:spLocks noChangeArrowheads="1"/>
            </p:cNvSpPr>
            <p:nvPr/>
          </p:nvSpPr>
          <p:spPr bwMode="auto">
            <a:xfrm>
              <a:off x="529" y="3313"/>
              <a:ext cx="1134" cy="494"/>
            </a:xfrm>
            <a:prstGeom prst="rect">
              <a:avLst/>
            </a:prstGeom>
            <a:solidFill>
              <a:srgbClr val="BDD7E7">
                <a:alpha val="50195"/>
              </a:srgbClr>
            </a:solidFill>
            <a:ln w="3175">
              <a:noFill/>
              <a:miter lim="800000"/>
              <a:headEnd/>
              <a:tailEnd/>
            </a:ln>
          </p:spPr>
          <p:txBody>
            <a:bodyPr/>
            <a:lstStyle/>
            <a:p>
              <a:pPr defTabSz="762000"/>
              <a:r>
                <a:rPr lang="en-US" sz="1200" dirty="0">
                  <a:solidFill>
                    <a:srgbClr val="08519C"/>
                  </a:solidFill>
                  <a:latin typeface="Calibri" pitchFamily="34" charset="0"/>
                </a:rPr>
                <a:t>Electronic Injections</a:t>
              </a:r>
            </a:p>
            <a:p>
              <a:pPr defTabSz="762000"/>
              <a:r>
                <a:rPr lang="en-US" sz="1200" dirty="0">
                  <a:solidFill>
                    <a:srgbClr val="08519C"/>
                  </a:solidFill>
                  <a:latin typeface="Calibri" pitchFamily="34" charset="0"/>
                </a:rPr>
                <a:t>Check Control</a:t>
              </a:r>
            </a:p>
            <a:p>
              <a:pPr defTabSz="762000"/>
              <a:r>
                <a:rPr lang="en-US" sz="1200" dirty="0">
                  <a:solidFill>
                    <a:srgbClr val="08519C"/>
                  </a:solidFill>
                  <a:latin typeface="Calibri" pitchFamily="34" charset="0"/>
                </a:rPr>
                <a:t>Speed Control</a:t>
              </a:r>
            </a:p>
            <a:p>
              <a:pPr defTabSz="762000"/>
              <a:r>
                <a:rPr lang="en-US" sz="1200" dirty="0">
                  <a:solidFill>
                    <a:srgbClr val="08519C"/>
                  </a:solidFill>
                  <a:latin typeface="Calibri" pitchFamily="34" charset="0"/>
                </a:rPr>
                <a:t>Central </a:t>
              </a:r>
              <a:r>
                <a:rPr lang="en-US" sz="1200" dirty="0" smtClean="0">
                  <a:solidFill>
                    <a:srgbClr val="08519C"/>
                  </a:solidFill>
                  <a:latin typeface="Calibri" pitchFamily="34" charset="0"/>
                </a:rPr>
                <a:t>Locking …</a:t>
              </a:r>
              <a:endParaRPr lang="en-US" sz="1200" dirty="0">
                <a:solidFill>
                  <a:srgbClr val="08519C"/>
                </a:solidFill>
                <a:latin typeface="Calibri" pitchFamily="34" charset="0"/>
              </a:endParaRPr>
            </a:p>
          </p:txBody>
        </p:sp>
      </p:grpSp>
      <p:grpSp>
        <p:nvGrpSpPr>
          <p:cNvPr id="6" name="Group 20"/>
          <p:cNvGrpSpPr>
            <a:grpSpLocks/>
          </p:cNvGrpSpPr>
          <p:nvPr/>
        </p:nvGrpSpPr>
        <p:grpSpPr bwMode="auto">
          <a:xfrm>
            <a:off x="3962400" y="2445426"/>
            <a:ext cx="1652587" cy="3581930"/>
            <a:chOff x="3087" y="1354"/>
            <a:chExt cx="1135" cy="2453"/>
          </a:xfrm>
        </p:grpSpPr>
        <p:sp>
          <p:nvSpPr>
            <p:cNvPr id="21517" name="Text Box 21"/>
            <p:cNvSpPr txBox="1">
              <a:spLocks noChangeArrowheads="1"/>
            </p:cNvSpPr>
            <p:nvPr/>
          </p:nvSpPr>
          <p:spPr bwMode="auto">
            <a:xfrm>
              <a:off x="3087" y="2132"/>
              <a:ext cx="1134" cy="1675"/>
            </a:xfrm>
            <a:prstGeom prst="rect">
              <a:avLst/>
            </a:prstGeom>
            <a:solidFill>
              <a:srgbClr val="BDD7E7">
                <a:alpha val="50195"/>
              </a:srgbClr>
            </a:solidFill>
            <a:ln w="3175">
              <a:solidFill>
                <a:srgbClr val="FFFFFF"/>
              </a:solidFill>
              <a:miter lim="800000"/>
              <a:headEnd/>
              <a:tailEnd/>
            </a:ln>
          </p:spPr>
          <p:txBody>
            <a:bodyPr/>
            <a:lstStyle/>
            <a:p>
              <a:pPr marL="279400" indent="-282575" defTabSz="762000"/>
              <a:r>
                <a:rPr lang="en-US" sz="1200" dirty="0">
                  <a:solidFill>
                    <a:srgbClr val="08519C"/>
                  </a:solidFill>
                  <a:latin typeface="Calibri" pitchFamily="34" charset="0"/>
                </a:rPr>
                <a:t>Navigation System</a:t>
              </a:r>
            </a:p>
            <a:p>
              <a:pPr marL="279400" indent="-282575" defTabSz="762000"/>
              <a:r>
                <a:rPr lang="en-US" sz="1200" dirty="0">
                  <a:solidFill>
                    <a:srgbClr val="08519C"/>
                  </a:solidFill>
                  <a:latin typeface="Calibri" pitchFamily="34" charset="0"/>
                </a:rPr>
                <a:t>CD-Changer</a:t>
              </a:r>
            </a:p>
            <a:p>
              <a:pPr marL="279400" indent="-282575" defTabSz="762000"/>
              <a:r>
                <a:rPr lang="en-US" sz="1200" dirty="0">
                  <a:solidFill>
                    <a:srgbClr val="08519C"/>
                  </a:solidFill>
                  <a:latin typeface="Calibri" pitchFamily="34" charset="0"/>
                </a:rPr>
                <a:t>ACC Adaptive Cruise Control</a:t>
              </a:r>
            </a:p>
            <a:p>
              <a:pPr marL="279400" indent="-282575" defTabSz="762000"/>
              <a:r>
                <a:rPr lang="en-US" sz="1200" dirty="0">
                  <a:solidFill>
                    <a:srgbClr val="08519C"/>
                  </a:solidFill>
                  <a:latin typeface="Calibri" pitchFamily="34" charset="0"/>
                </a:rPr>
                <a:t>Airbags</a:t>
              </a:r>
            </a:p>
            <a:p>
              <a:pPr marL="279400" indent="-282575" defTabSz="762000"/>
              <a:r>
                <a:rPr lang="en-US" sz="1200" dirty="0">
                  <a:solidFill>
                    <a:srgbClr val="08519C"/>
                  </a:solidFill>
                  <a:latin typeface="Calibri" pitchFamily="34" charset="0"/>
                </a:rPr>
                <a:t>DSC Dynamic Stability Control</a:t>
              </a:r>
            </a:p>
            <a:p>
              <a:pPr marL="279400" indent="-282575" defTabSz="762000"/>
              <a:r>
                <a:rPr lang="en-US" sz="1200" dirty="0">
                  <a:solidFill>
                    <a:srgbClr val="08519C"/>
                  </a:solidFill>
                  <a:latin typeface="Calibri" pitchFamily="34" charset="0"/>
                </a:rPr>
                <a:t>Adaptive Gear Control</a:t>
              </a:r>
            </a:p>
            <a:p>
              <a:pPr marL="279400" indent="-282575" defTabSz="762000"/>
              <a:r>
                <a:rPr lang="en-US" sz="1200" dirty="0">
                  <a:solidFill>
                    <a:srgbClr val="08519C"/>
                  </a:solidFill>
                  <a:latin typeface="Calibri" pitchFamily="34" charset="0"/>
                </a:rPr>
                <a:t>Xenon Light</a:t>
              </a:r>
            </a:p>
            <a:p>
              <a:pPr marL="279400" indent="-282575" defTabSz="762000"/>
              <a:r>
                <a:rPr lang="en-US" sz="1200" dirty="0">
                  <a:solidFill>
                    <a:srgbClr val="08519C"/>
                  </a:solidFill>
                  <a:latin typeface="Calibri" pitchFamily="34" charset="0"/>
                </a:rPr>
                <a:t>BMW Assist</a:t>
              </a:r>
            </a:p>
            <a:p>
              <a:pPr marL="279400" indent="-282575" defTabSz="762000"/>
              <a:r>
                <a:rPr lang="en-US" sz="1200" dirty="0">
                  <a:solidFill>
                    <a:srgbClr val="08519C"/>
                  </a:solidFill>
                  <a:latin typeface="Calibri" pitchFamily="34" charset="0"/>
                </a:rPr>
                <a:t>RDS/TMC</a:t>
              </a:r>
            </a:p>
            <a:p>
              <a:pPr marL="279400" indent="-282575" defTabSz="762000"/>
              <a:r>
                <a:rPr lang="en-US" sz="1200" dirty="0">
                  <a:solidFill>
                    <a:srgbClr val="08519C"/>
                  </a:solidFill>
                  <a:latin typeface="Calibri" pitchFamily="34" charset="0"/>
                </a:rPr>
                <a:t>Speech Recognition</a:t>
              </a:r>
            </a:p>
            <a:p>
              <a:pPr marL="279400" indent="-282575" defTabSz="762000"/>
              <a:r>
                <a:rPr lang="en-US" sz="1200" dirty="0">
                  <a:solidFill>
                    <a:srgbClr val="08519C"/>
                  </a:solidFill>
                  <a:latin typeface="Calibri" pitchFamily="34" charset="0"/>
                </a:rPr>
                <a:t>Emergency Call…</a:t>
              </a:r>
            </a:p>
          </p:txBody>
        </p:sp>
        <p:pic>
          <p:nvPicPr>
            <p:cNvPr id="21518" name="Picture 22" descr="bmw_90"/>
            <p:cNvPicPr>
              <a:picLocks noChangeAspect="1" noChangeArrowheads="1"/>
            </p:cNvPicPr>
            <p:nvPr/>
          </p:nvPicPr>
          <p:blipFill>
            <a:blip r:embed="rId5" cstate="print"/>
            <a:srcRect/>
            <a:stretch>
              <a:fillRect/>
            </a:stretch>
          </p:blipFill>
          <p:spPr bwMode="auto">
            <a:xfrm>
              <a:off x="3092" y="1354"/>
              <a:ext cx="1130" cy="778"/>
            </a:xfrm>
            <a:prstGeom prst="rect">
              <a:avLst/>
            </a:prstGeom>
            <a:solidFill>
              <a:srgbClr val="BDD7E7"/>
            </a:solidFill>
            <a:ln w="3175">
              <a:solidFill>
                <a:srgbClr val="FFFFFF"/>
              </a:solidFill>
              <a:miter lim="800000"/>
              <a:headEnd/>
              <a:tailEnd/>
            </a:ln>
          </p:spPr>
        </p:pic>
      </p:grpSp>
      <p:grpSp>
        <p:nvGrpSpPr>
          <p:cNvPr id="7" name="Group 23"/>
          <p:cNvGrpSpPr>
            <a:grpSpLocks/>
          </p:cNvGrpSpPr>
          <p:nvPr/>
        </p:nvGrpSpPr>
        <p:grpSpPr bwMode="auto">
          <a:xfrm>
            <a:off x="2247901" y="3486150"/>
            <a:ext cx="1638299" cy="2554288"/>
            <a:chOff x="1800" y="2003"/>
            <a:chExt cx="1142" cy="1804"/>
          </a:xfrm>
        </p:grpSpPr>
        <p:sp>
          <p:nvSpPr>
            <p:cNvPr id="21515" name="Text Box 24"/>
            <p:cNvSpPr txBox="1">
              <a:spLocks noChangeArrowheads="1"/>
            </p:cNvSpPr>
            <p:nvPr/>
          </p:nvSpPr>
          <p:spPr bwMode="auto">
            <a:xfrm>
              <a:off x="1808" y="2781"/>
              <a:ext cx="1134" cy="1026"/>
            </a:xfrm>
            <a:prstGeom prst="rect">
              <a:avLst/>
            </a:prstGeom>
            <a:solidFill>
              <a:srgbClr val="BDD7E7">
                <a:alpha val="50195"/>
              </a:srgbClr>
            </a:solidFill>
            <a:ln w="3175">
              <a:solidFill>
                <a:srgbClr val="FFFFFF"/>
              </a:solidFill>
              <a:miter lim="800000"/>
              <a:headEnd/>
              <a:tailEnd/>
            </a:ln>
          </p:spPr>
          <p:txBody>
            <a:bodyPr wrap="none"/>
            <a:lstStyle/>
            <a:p>
              <a:pPr defTabSz="762000"/>
              <a:r>
                <a:rPr lang="en-US" sz="1200" dirty="0">
                  <a:solidFill>
                    <a:srgbClr val="08519C"/>
                  </a:solidFill>
                  <a:latin typeface="Calibri" pitchFamily="34" charset="0"/>
                </a:rPr>
                <a:t>Electronic Gear Control</a:t>
              </a:r>
            </a:p>
            <a:p>
              <a:pPr defTabSz="762000"/>
              <a:r>
                <a:rPr lang="en-US" sz="1200" dirty="0">
                  <a:solidFill>
                    <a:srgbClr val="08519C"/>
                  </a:solidFill>
                  <a:latin typeface="Calibri" pitchFamily="34" charset="0"/>
                </a:rPr>
                <a:t>Electronic Air Condition</a:t>
              </a:r>
            </a:p>
            <a:p>
              <a:pPr defTabSz="762000"/>
              <a:r>
                <a:rPr lang="en-US" sz="1200" dirty="0">
                  <a:solidFill>
                    <a:srgbClr val="08519C"/>
                  </a:solidFill>
                  <a:latin typeface="Calibri" pitchFamily="34" charset="0"/>
                </a:rPr>
                <a:t>ASC Anti Slip Control</a:t>
              </a:r>
            </a:p>
            <a:p>
              <a:pPr defTabSz="762000"/>
              <a:r>
                <a:rPr lang="en-US" sz="1200" dirty="0">
                  <a:solidFill>
                    <a:srgbClr val="08519C"/>
                  </a:solidFill>
                  <a:latin typeface="Calibri" pitchFamily="34" charset="0"/>
                </a:rPr>
                <a:t>ABS</a:t>
              </a:r>
            </a:p>
            <a:p>
              <a:pPr defTabSz="762000"/>
              <a:r>
                <a:rPr lang="en-US" sz="1200" dirty="0">
                  <a:solidFill>
                    <a:srgbClr val="08519C"/>
                  </a:solidFill>
                  <a:latin typeface="Calibri" pitchFamily="34" charset="0"/>
                </a:rPr>
                <a:t>Telephone</a:t>
              </a:r>
            </a:p>
            <a:p>
              <a:pPr defTabSz="762000"/>
              <a:r>
                <a:rPr lang="en-US" sz="1200" dirty="0">
                  <a:solidFill>
                    <a:srgbClr val="08519C"/>
                  </a:solidFill>
                  <a:latin typeface="Calibri" pitchFamily="34" charset="0"/>
                </a:rPr>
                <a:t>Seat Heating Control</a:t>
              </a:r>
            </a:p>
            <a:p>
              <a:pPr defTabSz="762000"/>
              <a:r>
                <a:rPr lang="en-US" sz="1200" dirty="0" err="1">
                  <a:solidFill>
                    <a:srgbClr val="08519C"/>
                  </a:solidFill>
                  <a:latin typeface="Calibri" pitchFamily="34" charset="0"/>
                </a:rPr>
                <a:t>Autom</a:t>
              </a:r>
              <a:r>
                <a:rPr lang="en-US" sz="1200" dirty="0">
                  <a:solidFill>
                    <a:srgbClr val="08519C"/>
                  </a:solidFill>
                  <a:latin typeface="Calibri" pitchFamily="34" charset="0"/>
                </a:rPr>
                <a:t>. Mirror Dimming</a:t>
              </a:r>
            </a:p>
            <a:p>
              <a:pPr defTabSz="762000"/>
              <a:r>
                <a:rPr lang="en-US" sz="1200" dirty="0">
                  <a:solidFill>
                    <a:srgbClr val="08519C"/>
                  </a:solidFill>
                  <a:latin typeface="Calibri" pitchFamily="34" charset="0"/>
                </a:rPr>
                <a:t>…</a:t>
              </a:r>
            </a:p>
          </p:txBody>
        </p:sp>
        <p:pic>
          <p:nvPicPr>
            <p:cNvPr id="21516" name="Picture 25" descr="bmw_80"/>
            <p:cNvPicPr>
              <a:picLocks noChangeAspect="1" noChangeArrowheads="1"/>
            </p:cNvPicPr>
            <p:nvPr/>
          </p:nvPicPr>
          <p:blipFill>
            <a:blip r:embed="rId6" cstate="print"/>
            <a:srcRect/>
            <a:stretch>
              <a:fillRect/>
            </a:stretch>
          </p:blipFill>
          <p:spPr bwMode="auto">
            <a:xfrm>
              <a:off x="1800" y="2003"/>
              <a:ext cx="1138" cy="781"/>
            </a:xfrm>
            <a:prstGeom prst="rect">
              <a:avLst/>
            </a:prstGeom>
            <a:solidFill>
              <a:srgbClr val="BDD7E7"/>
            </a:solidFill>
            <a:ln w="3175">
              <a:solidFill>
                <a:srgbClr val="FFFFFF"/>
              </a:solidFill>
              <a:miter lim="800000"/>
              <a:headEnd/>
              <a:tailEnd/>
            </a:ln>
          </p:spPr>
        </p:pic>
      </p:grpSp>
      <p:sp>
        <p:nvSpPr>
          <p:cNvPr id="21514" name="Text Box 26"/>
          <p:cNvSpPr txBox="1">
            <a:spLocks noChangeArrowheads="1"/>
          </p:cNvSpPr>
          <p:nvPr/>
        </p:nvSpPr>
        <p:spPr bwMode="auto">
          <a:xfrm>
            <a:off x="8329613" y="6167438"/>
            <a:ext cx="890587" cy="233362"/>
          </a:xfrm>
          <a:prstGeom prst="rect">
            <a:avLst/>
          </a:prstGeom>
          <a:noFill/>
          <a:ln w="12700">
            <a:noFill/>
            <a:miter lim="800000"/>
            <a:headEnd/>
            <a:tailEnd/>
          </a:ln>
        </p:spPr>
        <p:txBody>
          <a:bodyPr wrap="none">
            <a:spAutoFit/>
          </a:bodyPr>
          <a:lstStyle/>
          <a:p>
            <a:pPr defTabSz="762000">
              <a:lnSpc>
                <a:spcPct val="90000"/>
              </a:lnSpc>
            </a:pPr>
            <a:r>
              <a:rPr lang="en-US" sz="1000" dirty="0">
                <a:latin typeface="Calibri" pitchFamily="34" charset="0"/>
              </a:rPr>
              <a:t>source: BMW</a:t>
            </a:r>
          </a:p>
        </p:txBody>
      </p:sp>
      <p:pic>
        <p:nvPicPr>
          <p:cNvPr id="27" name="Picture 8" descr="8789_12510_381_254_side_drive400ss"/>
          <p:cNvPicPr>
            <a:picLocks noChangeAspect="1" noChangeArrowheads="1"/>
          </p:cNvPicPr>
          <p:nvPr/>
        </p:nvPicPr>
        <p:blipFill>
          <a:blip r:embed="rId7" cstate="print"/>
          <a:srcRect/>
          <a:stretch>
            <a:fillRect/>
          </a:stretch>
        </p:blipFill>
        <p:spPr bwMode="auto">
          <a:xfrm>
            <a:off x="7391399" y="1143000"/>
            <a:ext cx="1714059" cy="1143000"/>
          </a:xfrm>
          <a:prstGeom prst="rect">
            <a:avLst/>
          </a:prstGeom>
          <a:noFill/>
        </p:spPr>
      </p:pic>
      <p:sp>
        <p:nvSpPr>
          <p:cNvPr id="28" name="Text Box 12"/>
          <p:cNvSpPr txBox="1">
            <a:spLocks noChangeArrowheads="1"/>
          </p:cNvSpPr>
          <p:nvPr/>
        </p:nvSpPr>
        <p:spPr bwMode="auto">
          <a:xfrm>
            <a:off x="7729257" y="6059168"/>
            <a:ext cx="652743" cy="341632"/>
          </a:xfrm>
          <a:prstGeom prst="rect">
            <a:avLst/>
          </a:prstGeom>
          <a:noFill/>
          <a:ln w="12700">
            <a:noFill/>
            <a:miter lim="800000"/>
            <a:headEnd/>
            <a:tailEnd/>
          </a:ln>
        </p:spPr>
        <p:txBody>
          <a:bodyPr wrap="none">
            <a:spAutoFit/>
          </a:bodyPr>
          <a:lstStyle/>
          <a:p>
            <a:pPr defTabSz="762000">
              <a:lnSpc>
                <a:spcPct val="90000"/>
              </a:lnSpc>
            </a:pPr>
            <a:r>
              <a:rPr lang="en-US" dirty="0" smtClean="0">
                <a:solidFill>
                  <a:srgbClr val="08519C"/>
                </a:solidFill>
                <a:latin typeface="Calibri" pitchFamily="34" charset="0"/>
              </a:rPr>
              <a:t>2020</a:t>
            </a:r>
            <a:endParaRPr lang="en-US" dirty="0">
              <a:solidFill>
                <a:srgbClr val="08519C"/>
              </a:solidFill>
              <a:latin typeface="Calibri" pitchFamily="34" charset="0"/>
            </a:endParaRPr>
          </a:p>
        </p:txBody>
      </p:sp>
      <p:sp>
        <p:nvSpPr>
          <p:cNvPr id="31" name="Text Box 15"/>
          <p:cNvSpPr txBox="1">
            <a:spLocks noChangeArrowheads="1"/>
          </p:cNvSpPr>
          <p:nvPr/>
        </p:nvSpPr>
        <p:spPr bwMode="auto">
          <a:xfrm>
            <a:off x="7467600" y="2362200"/>
            <a:ext cx="1589828" cy="3677553"/>
          </a:xfrm>
          <a:prstGeom prst="rect">
            <a:avLst/>
          </a:prstGeom>
          <a:solidFill>
            <a:srgbClr val="BDD7E7">
              <a:alpha val="50195"/>
            </a:srgbClr>
          </a:solidFill>
          <a:ln w="3175">
            <a:solidFill>
              <a:srgbClr val="FFFFFF"/>
            </a:solidFill>
            <a:miter lim="800000"/>
            <a:headEnd/>
            <a:tailEnd/>
          </a:ln>
        </p:spPr>
        <p:txBody>
          <a:bodyPr anchor="ctr"/>
          <a:lstStyle/>
          <a:p>
            <a:pPr marL="282575" indent="-282575" algn="ctr" defTabSz="762000"/>
            <a:r>
              <a:rPr lang="en-US" sz="1200" smtClean="0">
                <a:solidFill>
                  <a:srgbClr val="08519C"/>
                </a:solidFill>
                <a:latin typeface="Calibri" pitchFamily="34" charset="0"/>
              </a:rPr>
              <a:t>You name it !</a:t>
            </a:r>
            <a:endParaRPr lang="en-US" sz="1200" dirty="0">
              <a:solidFill>
                <a:srgbClr val="08519C"/>
              </a:solidFill>
              <a:latin typeface="Calibri" pitchFamily="34" charset="0"/>
            </a:endParaRPr>
          </a:p>
        </p:txBody>
      </p:sp>
      <p:sp>
        <p:nvSpPr>
          <p:cNvPr id="33" name="TextBox 32"/>
          <p:cNvSpPr txBox="1"/>
          <p:nvPr/>
        </p:nvSpPr>
        <p:spPr>
          <a:xfrm>
            <a:off x="720807" y="2451556"/>
            <a:ext cx="3241593" cy="215444"/>
          </a:xfrm>
          <a:prstGeom prst="rect">
            <a:avLst/>
          </a:prstGeom>
          <a:noFill/>
        </p:spPr>
        <p:txBody>
          <a:bodyPr wrap="none" rtlCol="0">
            <a:spAutoFit/>
          </a:bodyPr>
          <a:lstStyle/>
          <a:p>
            <a:r>
              <a:rPr lang="en-US" sz="800" dirty="0" smtClean="0"/>
              <a:t>Source: market and technology study automotive power electronics 2015</a:t>
            </a:r>
            <a:endParaRPr lang="en-US" sz="800" dirty="0"/>
          </a:p>
        </p:txBody>
      </p:sp>
      <p:pic>
        <p:nvPicPr>
          <p:cNvPr id="1028" name="Picture 4"/>
          <p:cNvPicPr>
            <a:picLocks noChangeAspect="1" noChangeArrowheads="1"/>
          </p:cNvPicPr>
          <p:nvPr/>
        </p:nvPicPr>
        <p:blipFill>
          <a:blip r:embed="rId8" cstate="print"/>
          <a:srcRect/>
          <a:stretch>
            <a:fillRect/>
          </a:stretch>
        </p:blipFill>
        <p:spPr bwMode="auto">
          <a:xfrm>
            <a:off x="762000" y="1219200"/>
            <a:ext cx="3144274" cy="12096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2" name="Date Placeholder 31"/>
          <p:cNvSpPr>
            <a:spLocks noGrp="1"/>
          </p:cNvSpPr>
          <p:nvPr>
            <p:ph type="dt" sz="half" idx="10"/>
          </p:nvPr>
        </p:nvSpPr>
        <p:spPr/>
        <p:txBody>
          <a:bodyPr/>
          <a:lstStyle/>
          <a:p>
            <a:pPr algn="ctr"/>
            <a:fld id="{4784F9FB-6873-4DC6-9669-36D8335246D0}" type="datetime1">
              <a:rPr lang="en-US" smtClean="0"/>
              <a:t>10/13/2014</a:t>
            </a:fld>
            <a:endParaRPr lang="en-US" dirty="0"/>
          </a:p>
        </p:txBody>
      </p:sp>
      <p:sp>
        <p:nvSpPr>
          <p:cNvPr id="34" name="Slide Number Placeholder 33"/>
          <p:cNvSpPr>
            <a:spLocks noGrp="1"/>
          </p:cNvSpPr>
          <p:nvPr>
            <p:ph type="sldNum" sz="quarter" idx="12"/>
          </p:nvPr>
        </p:nvSpPr>
        <p:spPr/>
        <p:txBody>
          <a:bodyPr/>
          <a:lstStyle/>
          <a:p>
            <a:pPr algn="ctr"/>
            <a:fld id="{B6F15528-21DE-4FAA-801E-634DDDAF4B2B}" type="slidenum">
              <a:rPr lang="en-US" smtClean="0"/>
              <a:pPr algn="ctr"/>
              <a:t>6</a:t>
            </a:fld>
            <a:endParaRPr lang="en-US" dirty="0"/>
          </a:p>
        </p:txBody>
      </p:sp>
      <p:sp>
        <p:nvSpPr>
          <p:cNvPr id="35" name="Footer Placeholder 34"/>
          <p:cNvSpPr>
            <a:spLocks noGrp="1"/>
          </p:cNvSpPr>
          <p:nvPr>
            <p:ph type="ftr" sz="quarter" idx="11"/>
          </p:nvPr>
        </p:nvSpPr>
        <p:spPr/>
        <p:txBody>
          <a:bodyPr/>
          <a:lstStyle/>
          <a:p>
            <a:pPr algn="ctr"/>
            <a:r>
              <a:rPr lang="en-US" smtClean="0"/>
              <a:t>Kai.Huang@tum</a:t>
            </a:r>
            <a:endParaRPr lang="en-US" dirty="0"/>
          </a:p>
        </p:txBody>
      </p:sp>
    </p:spTree>
    <p:extLst>
      <p:ext uri="{BB962C8B-B14F-4D97-AF65-F5344CB8AC3E}">
        <p14:creationId xmlns:p14="http://schemas.microsoft.com/office/powerpoint/2010/main" val="5809974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lgn="ctr"/>
            <a:fld id="{667D493F-5D9D-4AAE-B705-EC90DD4E7DEE}" type="datetime1">
              <a:rPr lang="en-US" smtClean="0"/>
              <a:t>10/13/2014</a:t>
            </a:fld>
            <a:endParaRPr lang="en-US" dirty="0"/>
          </a:p>
        </p:txBody>
      </p:sp>
      <p:sp>
        <p:nvSpPr>
          <p:cNvPr id="4" name="Footer Placeholder 3"/>
          <p:cNvSpPr>
            <a:spLocks noGrp="1"/>
          </p:cNvSpPr>
          <p:nvPr>
            <p:ph type="ftr" sz="quarter" idx="11"/>
          </p:nvPr>
        </p:nvSpPr>
        <p:spPr/>
        <p:txBody>
          <a:bodyPr/>
          <a:lstStyle/>
          <a:p>
            <a:pPr algn="ctr"/>
            <a:r>
              <a:rPr lang="en-US" smtClean="0"/>
              <a:t>Kai.Huang@tum</a:t>
            </a:r>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7</a:t>
            </a:fld>
            <a:endParaRPr lang="en-US" dirty="0"/>
          </a:p>
        </p:txBody>
      </p:sp>
      <p:sp>
        <p:nvSpPr>
          <p:cNvPr id="6" name="Title 5"/>
          <p:cNvSpPr>
            <a:spLocks noGrp="1"/>
          </p:cNvSpPr>
          <p:nvPr>
            <p:ph type="title"/>
          </p:nvPr>
        </p:nvSpPr>
        <p:spPr/>
        <p:txBody>
          <a:bodyPr/>
          <a:lstStyle/>
          <a:p>
            <a:r>
              <a:rPr lang="en-US" dirty="0"/>
              <a:t>Marker following group: Background</a:t>
            </a:r>
            <a:endParaRPr lang="en-US" dirty="0"/>
          </a:p>
        </p:txBody>
      </p:sp>
      <p:grpSp>
        <p:nvGrpSpPr>
          <p:cNvPr id="7" name="Group 6"/>
          <p:cNvGrpSpPr/>
          <p:nvPr/>
        </p:nvGrpSpPr>
        <p:grpSpPr>
          <a:xfrm>
            <a:off x="1143000" y="1143000"/>
            <a:ext cx="7467600" cy="5105400"/>
            <a:chOff x="1537510" y="1735494"/>
            <a:chExt cx="5853604" cy="378374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37510" y="1735494"/>
              <a:ext cx="5853604" cy="378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211955" y="3510916"/>
              <a:ext cx="45719" cy="400110"/>
            </a:xfrm>
            <a:prstGeom prst="rect">
              <a:avLst/>
            </a:prstGeom>
            <a:noFill/>
          </p:spPr>
          <p:txBody>
            <a:bodyPr wrap="square" rtlCol="0">
              <a:spAutoFit/>
            </a:bodyPr>
            <a:lstStyle/>
            <a:p>
              <a:endParaRPr lang="en-US" dirty="0"/>
            </a:p>
          </p:txBody>
        </p:sp>
        <p:sp>
          <p:nvSpPr>
            <p:cNvPr id="10" name="TextBox 9"/>
            <p:cNvSpPr txBox="1">
              <a:spLocks/>
            </p:cNvSpPr>
            <p:nvPr/>
          </p:nvSpPr>
          <p:spPr>
            <a:xfrm>
              <a:off x="4191152" y="3773805"/>
              <a:ext cx="274114" cy="123111"/>
            </a:xfrm>
            <a:prstGeom prst="rect">
              <a:avLst/>
            </a:prstGeom>
            <a:solidFill>
              <a:schemeClr val="bg1">
                <a:lumMod val="95000"/>
              </a:schemeClr>
            </a:solidFill>
          </p:spPr>
          <p:txBody>
            <a:bodyPr wrap="none" lIns="0" tIns="0" rIns="0" bIns="0" rtlCol="0">
              <a:spAutoFit/>
            </a:bodyPr>
            <a:lstStyle/>
            <a:p>
              <a:r>
                <a:rPr lang="en-US" sz="800" b="1" dirty="0" smtClean="0">
                  <a:solidFill>
                    <a:schemeClr val="tx1">
                      <a:lumMod val="65000"/>
                      <a:lumOff val="35000"/>
                    </a:schemeClr>
                  </a:solidFill>
                </a:rPr>
                <a:t>ECUs</a:t>
              </a:r>
              <a:endParaRPr lang="en-US" sz="800" b="1" dirty="0">
                <a:solidFill>
                  <a:schemeClr val="tx1">
                    <a:lumMod val="65000"/>
                    <a:lumOff val="35000"/>
                  </a:schemeClr>
                </a:solidFill>
              </a:endParaRPr>
            </a:p>
          </p:txBody>
        </p:sp>
        <p:sp>
          <p:nvSpPr>
            <p:cNvPr id="11" name="TextBox 10"/>
            <p:cNvSpPr txBox="1">
              <a:spLocks/>
            </p:cNvSpPr>
            <p:nvPr/>
          </p:nvSpPr>
          <p:spPr>
            <a:xfrm>
              <a:off x="4583332" y="3514725"/>
              <a:ext cx="274114" cy="123111"/>
            </a:xfrm>
            <a:prstGeom prst="rect">
              <a:avLst/>
            </a:prstGeom>
            <a:solidFill>
              <a:schemeClr val="bg1">
                <a:lumMod val="95000"/>
              </a:schemeClr>
            </a:solidFill>
          </p:spPr>
          <p:txBody>
            <a:bodyPr wrap="none" lIns="0" tIns="0" rIns="0" bIns="0" rtlCol="0">
              <a:spAutoFit/>
            </a:bodyPr>
            <a:lstStyle/>
            <a:p>
              <a:r>
                <a:rPr lang="en-US" sz="800" b="1" dirty="0" smtClean="0">
                  <a:solidFill>
                    <a:schemeClr val="tx1">
                      <a:lumMod val="65000"/>
                      <a:lumOff val="35000"/>
                    </a:schemeClr>
                  </a:solidFill>
                </a:rPr>
                <a:t>ECUs</a:t>
              </a:r>
              <a:endParaRPr lang="en-US" sz="800" b="1" dirty="0">
                <a:solidFill>
                  <a:schemeClr val="tx1">
                    <a:lumMod val="65000"/>
                    <a:lumOff val="35000"/>
                  </a:schemeClr>
                </a:solidFill>
              </a:endParaRPr>
            </a:p>
          </p:txBody>
        </p:sp>
        <p:sp>
          <p:nvSpPr>
            <p:cNvPr id="12" name="TextBox 11"/>
            <p:cNvSpPr txBox="1">
              <a:spLocks/>
            </p:cNvSpPr>
            <p:nvPr/>
          </p:nvSpPr>
          <p:spPr>
            <a:xfrm>
              <a:off x="4922672" y="3297555"/>
              <a:ext cx="274114" cy="123111"/>
            </a:xfrm>
            <a:prstGeom prst="rect">
              <a:avLst/>
            </a:prstGeom>
            <a:solidFill>
              <a:schemeClr val="bg1">
                <a:lumMod val="95000"/>
              </a:schemeClr>
            </a:solidFill>
          </p:spPr>
          <p:txBody>
            <a:bodyPr wrap="none" lIns="0" tIns="0" rIns="0" bIns="0" rtlCol="0">
              <a:spAutoFit/>
            </a:bodyPr>
            <a:lstStyle/>
            <a:p>
              <a:r>
                <a:rPr lang="en-US" sz="800" b="1" dirty="0" smtClean="0">
                  <a:solidFill>
                    <a:schemeClr val="tx1">
                      <a:lumMod val="65000"/>
                      <a:lumOff val="35000"/>
                    </a:schemeClr>
                  </a:solidFill>
                </a:rPr>
                <a:t>ECUs</a:t>
              </a:r>
              <a:endParaRPr lang="en-US" sz="800" b="1" dirty="0">
                <a:solidFill>
                  <a:schemeClr val="tx1">
                    <a:lumMod val="65000"/>
                    <a:lumOff val="35000"/>
                  </a:schemeClr>
                </a:solidFill>
              </a:endParaRPr>
            </a:p>
          </p:txBody>
        </p:sp>
      </p:grpSp>
      <p:sp>
        <p:nvSpPr>
          <p:cNvPr id="13" name="TextBox 12"/>
          <p:cNvSpPr txBox="1"/>
          <p:nvPr/>
        </p:nvSpPr>
        <p:spPr>
          <a:xfrm rot="16200000">
            <a:off x="-1451964" y="3943481"/>
            <a:ext cx="3822793" cy="507831"/>
          </a:xfrm>
          <a:prstGeom prst="rect">
            <a:avLst/>
          </a:prstGeom>
          <a:noFill/>
        </p:spPr>
        <p:txBody>
          <a:bodyPr wrap="square" rtlCol="0">
            <a:spAutoFit/>
          </a:bodyPr>
          <a:lstStyle/>
          <a:p>
            <a:r>
              <a:rPr lang="en-US" sz="900" dirty="0" smtClean="0"/>
              <a:t>C. </a:t>
            </a:r>
            <a:r>
              <a:rPr lang="en-US" sz="900" dirty="0" err="1"/>
              <a:t>Buckl</a:t>
            </a:r>
            <a:r>
              <a:rPr lang="en-US" sz="900" dirty="0"/>
              <a:t>, </a:t>
            </a:r>
            <a:r>
              <a:rPr lang="en-US" sz="900" dirty="0" smtClean="0"/>
              <a:t>A. </a:t>
            </a:r>
            <a:r>
              <a:rPr lang="en-US" sz="900" dirty="0" err="1"/>
              <a:t>Camek</a:t>
            </a:r>
            <a:r>
              <a:rPr lang="en-US" sz="900" dirty="0"/>
              <a:t>, </a:t>
            </a:r>
            <a:r>
              <a:rPr lang="en-US" sz="900" dirty="0" smtClean="0"/>
              <a:t>G. </a:t>
            </a:r>
            <a:r>
              <a:rPr lang="en-US" sz="900" dirty="0" err="1"/>
              <a:t>Kainz</a:t>
            </a:r>
            <a:r>
              <a:rPr lang="en-US" sz="900" dirty="0"/>
              <a:t>, </a:t>
            </a:r>
            <a:r>
              <a:rPr lang="en-US" sz="900" dirty="0" smtClean="0"/>
              <a:t>C. </a:t>
            </a:r>
            <a:r>
              <a:rPr lang="en-US" sz="900" dirty="0"/>
              <a:t>Simon, </a:t>
            </a:r>
            <a:r>
              <a:rPr lang="en-US" sz="900" dirty="0" smtClean="0"/>
              <a:t>L. </a:t>
            </a:r>
            <a:r>
              <a:rPr lang="en-US" sz="900" dirty="0" err="1"/>
              <a:t>Mercep</a:t>
            </a:r>
            <a:r>
              <a:rPr lang="en-US" sz="900" dirty="0"/>
              <a:t>, </a:t>
            </a:r>
            <a:r>
              <a:rPr lang="en-US" sz="900" dirty="0" smtClean="0"/>
              <a:t>H. </a:t>
            </a:r>
            <a:r>
              <a:rPr lang="en-US" sz="900" dirty="0" err="1"/>
              <a:t>Stähle</a:t>
            </a:r>
            <a:r>
              <a:rPr lang="en-US" sz="900" dirty="0"/>
              <a:t>, </a:t>
            </a:r>
            <a:r>
              <a:rPr lang="en-US" sz="900" dirty="0" smtClean="0"/>
              <a:t>A. </a:t>
            </a:r>
            <a:r>
              <a:rPr lang="en-US" sz="900" dirty="0"/>
              <a:t>Knoll. The Software Car: Building ICT Architectures for Future Electric Vehicles. </a:t>
            </a:r>
            <a:r>
              <a:rPr lang="en-US" sz="900" dirty="0" smtClean="0"/>
              <a:t>2012 </a:t>
            </a:r>
            <a:r>
              <a:rPr lang="en-US" sz="900" dirty="0"/>
              <a:t>IEEE International Electric Vehicle Conference, Greenville USA, March 2012 </a:t>
            </a:r>
          </a:p>
        </p:txBody>
      </p:sp>
    </p:spTree>
    <p:extLst>
      <p:ext uri="{BB962C8B-B14F-4D97-AF65-F5344CB8AC3E}">
        <p14:creationId xmlns:p14="http://schemas.microsoft.com/office/powerpoint/2010/main" val="3483257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lgn="ctr"/>
            <a:fld id="{52A70E69-F0D1-4456-B3B8-5F150B8BB117}" type="datetime1">
              <a:rPr lang="en-US" smtClean="0"/>
              <a:t>10/13/2014</a:t>
            </a:fld>
            <a:endParaRPr lang="en-US" dirty="0"/>
          </a:p>
        </p:txBody>
      </p:sp>
      <p:sp>
        <p:nvSpPr>
          <p:cNvPr id="4" name="Footer Placeholder 3"/>
          <p:cNvSpPr>
            <a:spLocks noGrp="1"/>
          </p:cNvSpPr>
          <p:nvPr>
            <p:ph type="ftr" sz="quarter" idx="11"/>
          </p:nvPr>
        </p:nvSpPr>
        <p:spPr/>
        <p:txBody>
          <a:bodyPr/>
          <a:lstStyle/>
          <a:p>
            <a:pPr algn="ctr"/>
            <a:r>
              <a:rPr lang="en-US" smtClean="0"/>
              <a:t>Kai.Huang@tum</a:t>
            </a:r>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8</a:t>
            </a:fld>
            <a:endParaRPr lang="en-US" dirty="0"/>
          </a:p>
        </p:txBody>
      </p:sp>
      <p:sp>
        <p:nvSpPr>
          <p:cNvPr id="6" name="Title 5"/>
          <p:cNvSpPr>
            <a:spLocks noGrp="1"/>
          </p:cNvSpPr>
          <p:nvPr>
            <p:ph type="title"/>
          </p:nvPr>
        </p:nvSpPr>
        <p:spPr>
          <a:xfrm>
            <a:off x="685800" y="394269"/>
            <a:ext cx="8229600" cy="762000"/>
          </a:xfrm>
        </p:spPr>
        <p:txBody>
          <a:bodyPr>
            <a:normAutofit/>
          </a:bodyPr>
          <a:lstStyle/>
          <a:p>
            <a:r>
              <a:rPr lang="en-US" dirty="0"/>
              <a:t>Marker following group: Background</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600" y="1122402"/>
            <a:ext cx="8686800" cy="5214508"/>
          </a:xfrm>
          <a:prstGeom prst="rect">
            <a:avLst/>
          </a:prstGeom>
          <a:noFill/>
          <a:ln w="9525">
            <a:noFill/>
            <a:miter lim="800000"/>
            <a:headEnd/>
            <a:tailEnd/>
          </a:ln>
        </p:spPr>
      </p:pic>
      <p:sp>
        <p:nvSpPr>
          <p:cNvPr id="8" name="TextBox 7"/>
          <p:cNvSpPr txBox="1"/>
          <p:nvPr/>
        </p:nvSpPr>
        <p:spPr>
          <a:xfrm>
            <a:off x="1143000" y="1276290"/>
            <a:ext cx="6477000" cy="461665"/>
          </a:xfrm>
          <a:prstGeom prst="rect">
            <a:avLst/>
          </a:prstGeom>
          <a:solidFill>
            <a:schemeClr val="bg1"/>
          </a:solidFill>
          <a:ln>
            <a:solidFill>
              <a:schemeClr val="bg1"/>
            </a:solidFill>
          </a:ln>
        </p:spPr>
        <p:txBody>
          <a:bodyPr wrap="square" rtlCol="0">
            <a:spAutoFit/>
          </a:bodyPr>
          <a:lstStyle/>
          <a:p>
            <a:r>
              <a:rPr lang="en-US" altLang="zh-CN" sz="2400" dirty="0"/>
              <a:t>Value Chain: Mechanics -&gt; Embedded Systems</a:t>
            </a:r>
            <a:endParaRPr lang="zh-CN" altLang="en-US" sz="2400" dirty="0"/>
          </a:p>
        </p:txBody>
      </p:sp>
    </p:spTree>
    <p:extLst>
      <p:ext uri="{BB962C8B-B14F-4D97-AF65-F5344CB8AC3E}">
        <p14:creationId xmlns:p14="http://schemas.microsoft.com/office/powerpoint/2010/main" val="3550098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ctr"/>
            <a:fld id="{04D96F5B-854F-438F-9A1E-A7BDCD1E2656}" type="datetime1">
              <a:rPr lang="en-US" smtClean="0"/>
              <a:pPr algn="ctr"/>
              <a:t>10/13/2014</a:t>
            </a:fld>
            <a:endParaRPr lang="en-US" dirty="0"/>
          </a:p>
        </p:txBody>
      </p:sp>
      <p:sp>
        <p:nvSpPr>
          <p:cNvPr id="4" name="Footer Placeholder 3"/>
          <p:cNvSpPr>
            <a:spLocks noGrp="1"/>
          </p:cNvSpPr>
          <p:nvPr>
            <p:ph type="ftr" sz="quarter" idx="11"/>
          </p:nvPr>
        </p:nvSpPr>
        <p:spPr/>
        <p:txBody>
          <a:bodyPr/>
          <a:lstStyle/>
          <a:p>
            <a:pPr algn="ctr"/>
            <a:r>
              <a:rPr lang="en-US" smtClean="0"/>
              <a:t>Kai.Huang@tum</a:t>
            </a:r>
            <a:endParaRPr lang="en-US" dirty="0"/>
          </a:p>
        </p:txBody>
      </p:sp>
      <p:sp>
        <p:nvSpPr>
          <p:cNvPr id="5" name="Slide Number Placeholder 4"/>
          <p:cNvSpPr>
            <a:spLocks noGrp="1"/>
          </p:cNvSpPr>
          <p:nvPr>
            <p:ph type="sldNum" sz="quarter" idx="12"/>
          </p:nvPr>
        </p:nvSpPr>
        <p:spPr/>
        <p:txBody>
          <a:bodyPr/>
          <a:lstStyle/>
          <a:p>
            <a:pPr algn="ctr"/>
            <a:fld id="{B6F15528-21DE-4FAA-801E-634DDDAF4B2B}" type="slidenum">
              <a:rPr lang="en-US" smtClean="0"/>
              <a:pPr algn="ctr"/>
              <a:t>9</a:t>
            </a:fld>
            <a:endParaRPr lang="en-US" dirty="0"/>
          </a:p>
        </p:txBody>
      </p:sp>
      <p:sp>
        <p:nvSpPr>
          <p:cNvPr id="6" name="Title 5"/>
          <p:cNvSpPr>
            <a:spLocks noGrp="1"/>
          </p:cNvSpPr>
          <p:nvPr>
            <p:ph type="title"/>
          </p:nvPr>
        </p:nvSpPr>
        <p:spPr/>
        <p:txBody>
          <a:bodyPr/>
          <a:lstStyle/>
          <a:p>
            <a:r>
              <a:rPr lang="en-US" dirty="0"/>
              <a:t>Marker following group: Background</a:t>
            </a:r>
            <a:endParaRPr lang="en-US" dirty="0"/>
          </a:p>
        </p:txBody>
      </p:sp>
      <p:pic>
        <p:nvPicPr>
          <p:cNvPr id="8" name="Bild 2"/>
          <p:cNvPicPr/>
          <p:nvPr/>
        </p:nvPicPr>
        <p:blipFill>
          <a:blip r:embed="rId2" cstate="print"/>
          <a:srcRect/>
          <a:stretch>
            <a:fillRect/>
          </a:stretch>
        </p:blipFill>
        <p:spPr bwMode="auto">
          <a:xfrm>
            <a:off x="4676164" y="2590800"/>
            <a:ext cx="4086836" cy="2968997"/>
          </a:xfrm>
          <a:prstGeom prst="rect">
            <a:avLst/>
          </a:prstGeom>
          <a:noFill/>
          <a:ln w="9525">
            <a:noFill/>
            <a:miter lim="800000"/>
            <a:headEnd/>
            <a:tailEnd/>
          </a:ln>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2566158"/>
            <a:ext cx="4151444" cy="302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97"/>
          <p:cNvSpPr txBox="1">
            <a:spLocks noChangeArrowheads="1"/>
          </p:cNvSpPr>
          <p:nvPr/>
        </p:nvSpPr>
        <p:spPr bwMode="auto">
          <a:xfrm>
            <a:off x="2161078" y="5684991"/>
            <a:ext cx="61139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400" b="0" dirty="0">
                <a:latin typeface="Calibri" pitchFamily="34" charset="0"/>
                <a:cs typeface="Calibri" pitchFamily="34" charset="0"/>
              </a:rPr>
              <a:t>Data dependencies between all components; Functions are spread across ECUs</a:t>
            </a:r>
            <a:r>
              <a:rPr lang="en-US" sz="1400" dirty="0">
                <a:latin typeface="Calibri" pitchFamily="34" charset="0"/>
                <a:cs typeface="Calibri" pitchFamily="34" charset="0"/>
              </a:rPr>
              <a:t> </a:t>
            </a:r>
          </a:p>
          <a:p>
            <a:pPr algn="l"/>
            <a:r>
              <a:rPr lang="en-US" sz="1400" b="0" dirty="0">
                <a:latin typeface="Calibri" pitchFamily="34" charset="0"/>
                <a:cs typeface="Calibri" pitchFamily="34" charset="0"/>
              </a:rPr>
              <a:t>(G. </a:t>
            </a:r>
            <a:r>
              <a:rPr lang="en-US" sz="1400" b="0" dirty="0" err="1">
                <a:latin typeface="Calibri" pitchFamily="34" charset="0"/>
                <a:cs typeface="Calibri" pitchFamily="34" charset="0"/>
              </a:rPr>
              <a:t>Spiegelberg</a:t>
            </a:r>
            <a:r>
              <a:rPr lang="en-US" sz="1400" b="0" dirty="0">
                <a:latin typeface="Calibri" pitchFamily="34" charset="0"/>
                <a:cs typeface="Calibri" pitchFamily="34" charset="0"/>
              </a:rPr>
              <a:t>, Siemens AG)</a:t>
            </a:r>
          </a:p>
        </p:txBody>
      </p:sp>
      <p:sp>
        <p:nvSpPr>
          <p:cNvPr id="15" name="Content Placeholder 1"/>
          <p:cNvSpPr>
            <a:spLocks noGrp="1"/>
          </p:cNvSpPr>
          <p:nvPr>
            <p:ph idx="1"/>
          </p:nvPr>
        </p:nvSpPr>
        <p:spPr>
          <a:xfrm>
            <a:off x="457200" y="1219200"/>
            <a:ext cx="8229600" cy="1524000"/>
          </a:xfrm>
        </p:spPr>
        <p:txBody>
          <a:bodyPr>
            <a:normAutofit fontScale="85000" lnSpcReduction="10000"/>
          </a:bodyPr>
          <a:lstStyle/>
          <a:p>
            <a:pPr lvl="0"/>
            <a:r>
              <a:rPr lang="de-DE" dirty="0" smtClean="0"/>
              <a:t>Example: automatic engine start-stop systems </a:t>
            </a:r>
          </a:p>
          <a:p>
            <a:pPr lvl="1"/>
            <a:r>
              <a:rPr lang="en-US" dirty="0" smtClean="0"/>
              <a:t>Affects ~30 ECUs , functions spread across ECUs</a:t>
            </a:r>
          </a:p>
          <a:p>
            <a:pPr lvl="1"/>
            <a:r>
              <a:rPr lang="en-US" dirty="0" smtClean="0"/>
              <a:t>High complexity of communication and design processes</a:t>
            </a:r>
          </a:p>
          <a:p>
            <a:endParaRPr lang="en-US" dirty="0"/>
          </a:p>
        </p:txBody>
      </p:sp>
    </p:spTree>
    <p:extLst>
      <p:ext uri="{BB962C8B-B14F-4D97-AF65-F5344CB8AC3E}">
        <p14:creationId xmlns:p14="http://schemas.microsoft.com/office/powerpoint/2010/main" val="11344497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Jes9ttBlkCuI_Kjkw8l9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Jes9ttBlkCuI_Kjkw8l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Jes9ttBlkCuI_Kjkw8l9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751</Words>
  <Application>Microsoft Office PowerPoint</Application>
  <PresentationFormat>On-screen Show (4:3)</PresentationFormat>
  <Paragraphs>201</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Praktikum WS2014: Hardware/Software Co-Design with a LEGO car</vt:lpstr>
      <vt:lpstr>Goal</vt:lpstr>
      <vt:lpstr>Organization</vt:lpstr>
      <vt:lpstr>Team Introduction</vt:lpstr>
      <vt:lpstr>Topics</vt:lpstr>
      <vt:lpstr>Marker following group: Background</vt:lpstr>
      <vt:lpstr>Marker following group: Background</vt:lpstr>
      <vt:lpstr>Marker following group: Background</vt:lpstr>
      <vt:lpstr>Marker following group: Background</vt:lpstr>
      <vt:lpstr>Marker following group: Background</vt:lpstr>
      <vt:lpstr>Marker following group: Background</vt:lpstr>
      <vt:lpstr>Marker following group: Background</vt:lpstr>
      <vt:lpstr> Marker following group: Background</vt:lpstr>
      <vt:lpstr>Topics</vt:lpstr>
      <vt:lpstr>Marker following group</vt:lpstr>
      <vt:lpstr>Path following competition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huangk</dc:creator>
  <cp:lastModifiedBy>Hardik Shah</cp:lastModifiedBy>
  <cp:revision>365</cp:revision>
  <dcterms:created xsi:type="dcterms:W3CDTF">2006-08-16T00:00:00Z</dcterms:created>
  <dcterms:modified xsi:type="dcterms:W3CDTF">2014-10-13T11:56:54Z</dcterms:modified>
</cp:coreProperties>
</file>